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64"/>
  </p:notesMasterIdLst>
  <p:sldIdLst>
    <p:sldId id="256" r:id="rId2"/>
    <p:sldId id="286" r:id="rId3"/>
    <p:sldId id="259" r:id="rId4"/>
    <p:sldId id="287" r:id="rId5"/>
    <p:sldId id="260" r:id="rId6"/>
    <p:sldId id="261" r:id="rId7"/>
    <p:sldId id="262" r:id="rId8"/>
    <p:sldId id="263" r:id="rId9"/>
    <p:sldId id="288" r:id="rId10"/>
    <p:sldId id="289" r:id="rId11"/>
    <p:sldId id="264" r:id="rId12"/>
    <p:sldId id="266" r:id="rId13"/>
    <p:sldId id="265" r:id="rId14"/>
    <p:sldId id="290" r:id="rId15"/>
    <p:sldId id="291" r:id="rId16"/>
    <p:sldId id="293" r:id="rId17"/>
    <p:sldId id="267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07" r:id="rId32"/>
    <p:sldId id="305" r:id="rId33"/>
    <p:sldId id="308" r:id="rId34"/>
    <p:sldId id="309" r:id="rId35"/>
    <p:sldId id="311" r:id="rId36"/>
    <p:sldId id="310" r:id="rId37"/>
    <p:sldId id="312" r:id="rId38"/>
    <p:sldId id="313" r:id="rId39"/>
    <p:sldId id="314" r:id="rId40"/>
    <p:sldId id="334" r:id="rId41"/>
    <p:sldId id="315" r:id="rId42"/>
    <p:sldId id="316" r:id="rId43"/>
    <p:sldId id="317" r:id="rId44"/>
    <p:sldId id="319" r:id="rId45"/>
    <p:sldId id="318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37" r:id="rId56"/>
    <p:sldId id="330" r:id="rId57"/>
    <p:sldId id="329" r:id="rId58"/>
    <p:sldId id="332" r:id="rId59"/>
    <p:sldId id="331" r:id="rId60"/>
    <p:sldId id="335" r:id="rId61"/>
    <p:sldId id="336" r:id="rId62"/>
    <p:sldId id="333" r:id="rId6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B9F1"/>
    <a:srgbClr val="C1C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3EF862-AFB7-49EE-A46D-47E1960C4873}">
  <a:tblStyle styleId="{363EF862-AFB7-49EE-A46D-47E1960C487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52" y="108"/>
      </p:cViewPr>
      <p:guideLst>
        <p:guide pos="2880"/>
        <p:guide orient="horz" pos="1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44AFC-7CCC-4BF9-8BA9-C96AB97613C9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CE9BA2A-D8AC-43B0-AD7F-AB054EB6FAAA}">
      <dgm:prSet phldrT="[Szöveg]"/>
      <dgm:spPr/>
      <dgm:t>
        <a:bodyPr/>
        <a:lstStyle/>
        <a:p>
          <a:pPr algn="ctr"/>
          <a:r>
            <a:rPr lang="hu-HU" dirty="0" smtClean="0"/>
            <a:t>HTML5</a:t>
          </a:r>
          <a:endParaRPr lang="hu-HU" dirty="0"/>
        </a:p>
      </dgm:t>
    </dgm:pt>
    <dgm:pt modelId="{3D9BF20D-427D-4D66-A3DA-45A934FFCAF7}" type="parTrans" cxnId="{288E47F5-90F0-4B61-B451-63BA581B2DA4}">
      <dgm:prSet/>
      <dgm:spPr/>
      <dgm:t>
        <a:bodyPr/>
        <a:lstStyle/>
        <a:p>
          <a:endParaRPr lang="hu-HU"/>
        </a:p>
      </dgm:t>
    </dgm:pt>
    <dgm:pt modelId="{1559F745-6D3E-446C-BA1F-0DCC1B556313}" type="sibTrans" cxnId="{288E47F5-90F0-4B61-B451-63BA581B2DA4}">
      <dgm:prSet/>
      <dgm:spPr/>
      <dgm:t>
        <a:bodyPr/>
        <a:lstStyle/>
        <a:p>
          <a:endParaRPr lang="hu-HU"/>
        </a:p>
      </dgm:t>
    </dgm:pt>
    <dgm:pt modelId="{32B80DBC-B0E2-471E-AA00-B639B0ECEC29}">
      <dgm:prSet phldrT="[Szöveg]"/>
      <dgm:spPr/>
      <dgm:t>
        <a:bodyPr/>
        <a:lstStyle/>
        <a:p>
          <a:pPr algn="ctr"/>
          <a:r>
            <a:rPr lang="hu-HU" dirty="0" smtClean="0"/>
            <a:t>CSS3</a:t>
          </a:r>
          <a:endParaRPr lang="hu-HU" dirty="0"/>
        </a:p>
      </dgm:t>
    </dgm:pt>
    <dgm:pt modelId="{FACF0F17-ED70-4139-810A-9BA0966E8347}" type="parTrans" cxnId="{1C4F1639-E562-4D8C-A71E-EE92214BB001}">
      <dgm:prSet/>
      <dgm:spPr/>
      <dgm:t>
        <a:bodyPr/>
        <a:lstStyle/>
        <a:p>
          <a:endParaRPr lang="hu-HU"/>
        </a:p>
      </dgm:t>
    </dgm:pt>
    <dgm:pt modelId="{0FF96B73-5241-47BE-AE30-882B5035D709}" type="sibTrans" cxnId="{1C4F1639-E562-4D8C-A71E-EE92214BB001}">
      <dgm:prSet/>
      <dgm:spPr/>
      <dgm:t>
        <a:bodyPr/>
        <a:lstStyle/>
        <a:p>
          <a:endParaRPr lang="hu-HU"/>
        </a:p>
      </dgm:t>
    </dgm:pt>
    <dgm:pt modelId="{8DA4AFE8-E519-42F3-A73F-FB9B7A86618F}">
      <dgm:prSet phldrT="[Szöveg]"/>
      <dgm:spPr/>
      <dgm:t>
        <a:bodyPr/>
        <a:lstStyle/>
        <a:p>
          <a:pPr algn="ctr"/>
          <a:r>
            <a:rPr lang="hu-HU" dirty="0" smtClean="0"/>
            <a:t>PHP</a:t>
          </a:r>
          <a:endParaRPr lang="hu-HU" dirty="0"/>
        </a:p>
      </dgm:t>
    </dgm:pt>
    <dgm:pt modelId="{ECF6FA33-5351-4964-BE0F-1AB275FB6292}" type="parTrans" cxnId="{2D9B9099-120B-436B-BAC0-ED980CE611AB}">
      <dgm:prSet/>
      <dgm:spPr/>
      <dgm:t>
        <a:bodyPr/>
        <a:lstStyle/>
        <a:p>
          <a:endParaRPr lang="hu-HU"/>
        </a:p>
      </dgm:t>
    </dgm:pt>
    <dgm:pt modelId="{72537C29-854F-4636-AC2C-D96B7111AF53}" type="sibTrans" cxnId="{2D9B9099-120B-436B-BAC0-ED980CE611AB}">
      <dgm:prSet/>
      <dgm:spPr/>
      <dgm:t>
        <a:bodyPr/>
        <a:lstStyle/>
        <a:p>
          <a:endParaRPr lang="hu-HU"/>
        </a:p>
      </dgm:t>
    </dgm:pt>
    <dgm:pt modelId="{60B03B42-DE91-4DFE-85C5-DCE448DE586B}" type="pres">
      <dgm:prSet presAssocID="{ACE44AFC-7CCC-4BF9-8BA9-C96AB97613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E52DDE7-CA04-4B51-A378-7900F0598BB9}" type="pres">
      <dgm:prSet presAssocID="{5CE9BA2A-D8AC-43B0-AD7F-AB054EB6FAAA}" presName="composite" presStyleCnt="0"/>
      <dgm:spPr/>
    </dgm:pt>
    <dgm:pt modelId="{57959403-2DC4-419D-8578-0582D47D27B1}" type="pres">
      <dgm:prSet presAssocID="{5CE9BA2A-D8AC-43B0-AD7F-AB054EB6FAAA}" presName="rect1" presStyleLbl="trAlignAcc1" presStyleIdx="0" presStyleCnt="3" custLinFactNeighborX="9222" custLinFactNeighborY="123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676621-56B8-471F-9725-13C07CE5E8A3}" type="pres">
      <dgm:prSet presAssocID="{5CE9BA2A-D8AC-43B0-AD7F-AB054EB6FAAA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</dgm:pt>
    <dgm:pt modelId="{273B7706-B997-4B1D-B98B-33AB17991028}" type="pres">
      <dgm:prSet presAssocID="{1559F745-6D3E-446C-BA1F-0DCC1B556313}" presName="sibTrans" presStyleCnt="0"/>
      <dgm:spPr/>
    </dgm:pt>
    <dgm:pt modelId="{6C4271BB-5945-4FD8-B569-36A91D6BF88F}" type="pres">
      <dgm:prSet presAssocID="{32B80DBC-B0E2-471E-AA00-B639B0ECEC29}" presName="composite" presStyleCnt="0"/>
      <dgm:spPr/>
    </dgm:pt>
    <dgm:pt modelId="{1E5CA1F6-7EDF-440E-9B3A-6E422528D29B}" type="pres">
      <dgm:prSet presAssocID="{32B80DBC-B0E2-471E-AA00-B639B0ECEC29}" presName="rect1" presStyleLbl="trAlignAcc1" presStyleIdx="1" presStyleCnt="3" custLinFactNeighborX="9606" custLinFactNeighborY="-368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21620C0-2B4A-4F74-9649-0F4C35C9C44B}" type="pres">
      <dgm:prSet presAssocID="{32B80DBC-B0E2-471E-AA00-B639B0ECEC29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</dgm:spPr>
    </dgm:pt>
    <dgm:pt modelId="{C214238F-96F0-4AFC-B8FC-6E6926F283E7}" type="pres">
      <dgm:prSet presAssocID="{0FF96B73-5241-47BE-AE30-882B5035D709}" presName="sibTrans" presStyleCnt="0"/>
      <dgm:spPr/>
    </dgm:pt>
    <dgm:pt modelId="{F21C9663-5D23-4E4B-AE12-C9056DDF2526}" type="pres">
      <dgm:prSet presAssocID="{8DA4AFE8-E519-42F3-A73F-FB9B7A86618F}" presName="composite" presStyleCnt="0"/>
      <dgm:spPr/>
    </dgm:pt>
    <dgm:pt modelId="{406CF867-66E9-4F29-B684-2F6FA4A24542}" type="pres">
      <dgm:prSet presAssocID="{8DA4AFE8-E519-42F3-A73F-FB9B7A86618F}" presName="rect1" presStyleLbl="trAlignAcc1" presStyleIdx="2" presStyleCnt="3" custLinFactNeighborX="1976" custLinFactNeighborY="-335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34AB946-22C6-42CD-9148-67C33F9BBAEC}" type="pres">
      <dgm:prSet presAssocID="{8DA4AFE8-E519-42F3-A73F-FB9B7A86618F}" presName="rect2" presStyleLbl="fgImgPlace1" presStyleIdx="2" presStyleCnt="3" custAng="0" custScaleX="227289" custScaleY="83307" custLinFactNeighborX="-60412" custLinFactNeighborY="-3577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5251B1AA-3B53-4A0A-85EC-2AB3A7277372}" type="presOf" srcId="{32B80DBC-B0E2-471E-AA00-B639B0ECEC29}" destId="{1E5CA1F6-7EDF-440E-9B3A-6E422528D29B}" srcOrd="0" destOrd="0" presId="urn:microsoft.com/office/officeart/2008/layout/PictureStrips"/>
    <dgm:cxn modelId="{288E47F5-90F0-4B61-B451-63BA581B2DA4}" srcId="{ACE44AFC-7CCC-4BF9-8BA9-C96AB97613C9}" destId="{5CE9BA2A-D8AC-43B0-AD7F-AB054EB6FAAA}" srcOrd="0" destOrd="0" parTransId="{3D9BF20D-427D-4D66-A3DA-45A934FFCAF7}" sibTransId="{1559F745-6D3E-446C-BA1F-0DCC1B556313}"/>
    <dgm:cxn modelId="{B6EC5388-FD64-49A9-9AA1-E3E714A0D5F0}" type="presOf" srcId="{8DA4AFE8-E519-42F3-A73F-FB9B7A86618F}" destId="{406CF867-66E9-4F29-B684-2F6FA4A24542}" srcOrd="0" destOrd="0" presId="urn:microsoft.com/office/officeart/2008/layout/PictureStrips"/>
    <dgm:cxn modelId="{1C4F1639-E562-4D8C-A71E-EE92214BB001}" srcId="{ACE44AFC-7CCC-4BF9-8BA9-C96AB97613C9}" destId="{32B80DBC-B0E2-471E-AA00-B639B0ECEC29}" srcOrd="1" destOrd="0" parTransId="{FACF0F17-ED70-4139-810A-9BA0966E8347}" sibTransId="{0FF96B73-5241-47BE-AE30-882B5035D709}"/>
    <dgm:cxn modelId="{BC793FC1-852A-43D8-98AF-36C9B20D5720}" type="presOf" srcId="{ACE44AFC-7CCC-4BF9-8BA9-C96AB97613C9}" destId="{60B03B42-DE91-4DFE-85C5-DCE448DE586B}" srcOrd="0" destOrd="0" presId="urn:microsoft.com/office/officeart/2008/layout/PictureStrips"/>
    <dgm:cxn modelId="{FA6222A6-A451-441A-BCF8-2F7D710A9198}" type="presOf" srcId="{5CE9BA2A-D8AC-43B0-AD7F-AB054EB6FAAA}" destId="{57959403-2DC4-419D-8578-0582D47D27B1}" srcOrd="0" destOrd="0" presId="urn:microsoft.com/office/officeart/2008/layout/PictureStrips"/>
    <dgm:cxn modelId="{2D9B9099-120B-436B-BAC0-ED980CE611AB}" srcId="{ACE44AFC-7CCC-4BF9-8BA9-C96AB97613C9}" destId="{8DA4AFE8-E519-42F3-A73F-FB9B7A86618F}" srcOrd="2" destOrd="0" parTransId="{ECF6FA33-5351-4964-BE0F-1AB275FB6292}" sibTransId="{72537C29-854F-4636-AC2C-D96B7111AF53}"/>
    <dgm:cxn modelId="{08492A35-D4A6-48F1-A3E5-4442F0056EB2}" type="presParOf" srcId="{60B03B42-DE91-4DFE-85C5-DCE448DE586B}" destId="{9E52DDE7-CA04-4B51-A378-7900F0598BB9}" srcOrd="0" destOrd="0" presId="urn:microsoft.com/office/officeart/2008/layout/PictureStrips"/>
    <dgm:cxn modelId="{F9FA7991-646B-4158-B765-36CB7C0B2C9E}" type="presParOf" srcId="{9E52DDE7-CA04-4B51-A378-7900F0598BB9}" destId="{57959403-2DC4-419D-8578-0582D47D27B1}" srcOrd="0" destOrd="0" presId="urn:microsoft.com/office/officeart/2008/layout/PictureStrips"/>
    <dgm:cxn modelId="{87D0CC41-7216-496F-B11A-560EBDC3F66C}" type="presParOf" srcId="{9E52DDE7-CA04-4B51-A378-7900F0598BB9}" destId="{8D676621-56B8-471F-9725-13C07CE5E8A3}" srcOrd="1" destOrd="0" presId="urn:microsoft.com/office/officeart/2008/layout/PictureStrips"/>
    <dgm:cxn modelId="{20CC8A6B-F3F5-4592-A40E-F3076BE30E9D}" type="presParOf" srcId="{60B03B42-DE91-4DFE-85C5-DCE448DE586B}" destId="{273B7706-B997-4B1D-B98B-33AB17991028}" srcOrd="1" destOrd="0" presId="urn:microsoft.com/office/officeart/2008/layout/PictureStrips"/>
    <dgm:cxn modelId="{50300E5E-0E3D-43D8-A64E-9E7BCED7A034}" type="presParOf" srcId="{60B03B42-DE91-4DFE-85C5-DCE448DE586B}" destId="{6C4271BB-5945-4FD8-B569-36A91D6BF88F}" srcOrd="2" destOrd="0" presId="urn:microsoft.com/office/officeart/2008/layout/PictureStrips"/>
    <dgm:cxn modelId="{95FB70D0-0FCF-47DF-A9ED-DC46CFF108B7}" type="presParOf" srcId="{6C4271BB-5945-4FD8-B569-36A91D6BF88F}" destId="{1E5CA1F6-7EDF-440E-9B3A-6E422528D29B}" srcOrd="0" destOrd="0" presId="urn:microsoft.com/office/officeart/2008/layout/PictureStrips"/>
    <dgm:cxn modelId="{66A7CAE9-6D98-40FE-95E3-B5A1FD618B8F}" type="presParOf" srcId="{6C4271BB-5945-4FD8-B569-36A91D6BF88F}" destId="{021620C0-2B4A-4F74-9649-0F4C35C9C44B}" srcOrd="1" destOrd="0" presId="urn:microsoft.com/office/officeart/2008/layout/PictureStrips"/>
    <dgm:cxn modelId="{08DFC57B-4F52-481F-8E57-E4E326A25139}" type="presParOf" srcId="{60B03B42-DE91-4DFE-85C5-DCE448DE586B}" destId="{C214238F-96F0-4AFC-B8FC-6E6926F283E7}" srcOrd="3" destOrd="0" presId="urn:microsoft.com/office/officeart/2008/layout/PictureStrips"/>
    <dgm:cxn modelId="{D88D3F47-83B9-42B3-9F22-18170282D47A}" type="presParOf" srcId="{60B03B42-DE91-4DFE-85C5-DCE448DE586B}" destId="{F21C9663-5D23-4E4B-AE12-C9056DDF2526}" srcOrd="4" destOrd="0" presId="urn:microsoft.com/office/officeart/2008/layout/PictureStrips"/>
    <dgm:cxn modelId="{4918C0F6-E58A-4B43-AC6E-05BC0FBA42A1}" type="presParOf" srcId="{F21C9663-5D23-4E4B-AE12-C9056DDF2526}" destId="{406CF867-66E9-4F29-B684-2F6FA4A24542}" srcOrd="0" destOrd="0" presId="urn:microsoft.com/office/officeart/2008/layout/PictureStrips"/>
    <dgm:cxn modelId="{B6DC70F1-28B6-4F96-A618-1C3789EFD658}" type="presParOf" srcId="{F21C9663-5D23-4E4B-AE12-C9056DDF2526}" destId="{834AB946-22C6-42CD-9148-67C33F9BBAE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74B653-24DD-4DFC-9E6B-21BEF2522B2D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3A7F10D-F0B2-4C4B-9817-605CE0DEA077}">
      <dgm:prSet phldrT="[Szöveg]"/>
      <dgm:spPr/>
      <dgm:t>
        <a:bodyPr/>
        <a:lstStyle/>
        <a:p>
          <a:r>
            <a:rPr lang="hu-HU" dirty="0" err="1" smtClean="0"/>
            <a:t>MySQL</a:t>
          </a:r>
          <a:endParaRPr lang="hu-HU" dirty="0"/>
        </a:p>
      </dgm:t>
    </dgm:pt>
    <dgm:pt modelId="{24B51946-5038-4A02-B13C-FABC52E47EEA}" type="parTrans" cxnId="{7B1B7300-4161-48A8-8F7D-11B1A3B4A948}">
      <dgm:prSet/>
      <dgm:spPr/>
      <dgm:t>
        <a:bodyPr/>
        <a:lstStyle/>
        <a:p>
          <a:endParaRPr lang="hu-HU"/>
        </a:p>
      </dgm:t>
    </dgm:pt>
    <dgm:pt modelId="{5701F0CD-C522-4378-A267-0BC5182B3E11}" type="sibTrans" cxnId="{7B1B7300-4161-48A8-8F7D-11B1A3B4A948}">
      <dgm:prSet/>
      <dgm:spPr/>
      <dgm:t>
        <a:bodyPr/>
        <a:lstStyle/>
        <a:p>
          <a:endParaRPr lang="hu-HU"/>
        </a:p>
      </dgm:t>
    </dgm:pt>
    <dgm:pt modelId="{7FF2DFD0-B9BB-4AB4-9C5C-78267BCCB879}" type="pres">
      <dgm:prSet presAssocID="{5974B653-24DD-4DFC-9E6B-21BEF2522B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E19F414-2D0F-4851-9369-37336837EDA2}" type="pres">
      <dgm:prSet presAssocID="{23A7F10D-F0B2-4C4B-9817-605CE0DEA077}" presName="composite" presStyleCnt="0"/>
      <dgm:spPr/>
    </dgm:pt>
    <dgm:pt modelId="{FA695F9F-21FB-4DF4-872C-6EAA41604C1B}" type="pres">
      <dgm:prSet presAssocID="{23A7F10D-F0B2-4C4B-9817-605CE0DEA077}" presName="rect1" presStyleLbl="trAlignAcc1" presStyleIdx="0" presStyleCnt="1" custScaleX="94543" custScaleY="88466" custLinFactNeighborX="7698" custLinFactNeighborY="224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09AAE3-5A50-402E-A384-2D658C0A07CF}" type="pres">
      <dgm:prSet presAssocID="{23A7F10D-F0B2-4C4B-9817-605CE0DEA077}" presName="rect2" presStyleLbl="fgImgPlace1" presStyleIdx="0" presStyleCnt="1" custLinFactX="-100000" custLinFactNeighborX="-159376" custLinFactNeighborY="-50795"/>
      <dgm:spPr>
        <a:noFill/>
        <a:ln>
          <a:noFill/>
        </a:ln>
      </dgm:spPr>
    </dgm:pt>
  </dgm:ptLst>
  <dgm:cxnLst>
    <dgm:cxn modelId="{7B1B7300-4161-48A8-8F7D-11B1A3B4A948}" srcId="{5974B653-24DD-4DFC-9E6B-21BEF2522B2D}" destId="{23A7F10D-F0B2-4C4B-9817-605CE0DEA077}" srcOrd="0" destOrd="0" parTransId="{24B51946-5038-4A02-B13C-FABC52E47EEA}" sibTransId="{5701F0CD-C522-4378-A267-0BC5182B3E11}"/>
    <dgm:cxn modelId="{823E371A-A10C-4BFD-A3B7-B015578D2A2D}" type="presOf" srcId="{23A7F10D-F0B2-4C4B-9817-605CE0DEA077}" destId="{FA695F9F-21FB-4DF4-872C-6EAA41604C1B}" srcOrd="0" destOrd="0" presId="urn:microsoft.com/office/officeart/2008/layout/PictureStrips"/>
    <dgm:cxn modelId="{A4650055-082E-449D-97AC-D9B690EE6215}" type="presOf" srcId="{5974B653-24DD-4DFC-9E6B-21BEF2522B2D}" destId="{7FF2DFD0-B9BB-4AB4-9C5C-78267BCCB879}" srcOrd="0" destOrd="0" presId="urn:microsoft.com/office/officeart/2008/layout/PictureStrips"/>
    <dgm:cxn modelId="{9CC3D27A-17D4-4946-98A9-B78BFCD5C36B}" type="presParOf" srcId="{7FF2DFD0-B9BB-4AB4-9C5C-78267BCCB879}" destId="{BE19F414-2D0F-4851-9369-37336837EDA2}" srcOrd="0" destOrd="0" presId="urn:microsoft.com/office/officeart/2008/layout/PictureStrips"/>
    <dgm:cxn modelId="{3D18AFB9-75CF-4E71-9F32-891BB4C12BAC}" type="presParOf" srcId="{BE19F414-2D0F-4851-9369-37336837EDA2}" destId="{FA695F9F-21FB-4DF4-872C-6EAA41604C1B}" srcOrd="0" destOrd="0" presId="urn:microsoft.com/office/officeart/2008/layout/PictureStrips"/>
    <dgm:cxn modelId="{ABAA4003-BCB2-4EC3-98B1-1B826FEDB528}" type="presParOf" srcId="{BE19F414-2D0F-4851-9369-37336837EDA2}" destId="{DD09AAE3-5A50-402E-A384-2D658C0A07C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59403-2DC4-419D-8578-0582D47D27B1}">
      <dsp:nvSpPr>
        <dsp:cNvPr id="0" name=""/>
        <dsp:cNvSpPr/>
      </dsp:nvSpPr>
      <dsp:spPr>
        <a:xfrm>
          <a:off x="1337248" y="247545"/>
          <a:ext cx="2867252" cy="8960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902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dirty="0" smtClean="0"/>
            <a:t>HTML5</a:t>
          </a:r>
          <a:endParaRPr lang="hu-HU" sz="4300" kern="1200" dirty="0"/>
        </a:p>
      </dsp:txBody>
      <dsp:txXfrm>
        <a:off x="1337248" y="247545"/>
        <a:ext cx="2867252" cy="896016"/>
      </dsp:txXfrm>
    </dsp:sp>
    <dsp:sp modelId="{8D676621-56B8-471F-9725-13C07CE5E8A3}">
      <dsp:nvSpPr>
        <dsp:cNvPr id="0" name=""/>
        <dsp:cNvSpPr/>
      </dsp:nvSpPr>
      <dsp:spPr>
        <a:xfrm>
          <a:off x="953361" y="107099"/>
          <a:ext cx="627211" cy="940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CA1F6-7EDF-440E-9B3A-6E422528D29B}">
      <dsp:nvSpPr>
        <dsp:cNvPr id="0" name=""/>
        <dsp:cNvSpPr/>
      </dsp:nvSpPr>
      <dsp:spPr>
        <a:xfrm>
          <a:off x="1348258" y="1331455"/>
          <a:ext cx="2867252" cy="8960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902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dirty="0" smtClean="0"/>
            <a:t>CSS3</a:t>
          </a:r>
          <a:endParaRPr lang="hu-HU" sz="4300" kern="1200" dirty="0"/>
        </a:p>
      </dsp:txBody>
      <dsp:txXfrm>
        <a:off x="1348258" y="1331455"/>
        <a:ext cx="2867252" cy="896016"/>
      </dsp:txXfrm>
    </dsp:sp>
    <dsp:sp modelId="{021620C0-2B4A-4F74-9649-0F4C35C9C44B}">
      <dsp:nvSpPr>
        <dsp:cNvPr id="0" name=""/>
        <dsp:cNvSpPr/>
      </dsp:nvSpPr>
      <dsp:spPr>
        <a:xfrm>
          <a:off x="953361" y="1235084"/>
          <a:ext cx="627211" cy="94081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CF867-66E9-4F29-B684-2F6FA4A24542}">
      <dsp:nvSpPr>
        <dsp:cNvPr id="0" name=""/>
        <dsp:cNvSpPr/>
      </dsp:nvSpPr>
      <dsp:spPr>
        <a:xfrm>
          <a:off x="1329079" y="2383925"/>
          <a:ext cx="2867252" cy="8960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902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300" kern="1200" dirty="0" smtClean="0"/>
            <a:t>PHP</a:t>
          </a:r>
          <a:endParaRPr lang="hu-HU" sz="4300" kern="1200" dirty="0"/>
        </a:p>
      </dsp:txBody>
      <dsp:txXfrm>
        <a:off x="1329079" y="2383925"/>
        <a:ext cx="2867252" cy="896016"/>
      </dsp:txXfrm>
    </dsp:sp>
    <dsp:sp modelId="{834AB946-22C6-42CD-9148-67C33F9BBAEC}">
      <dsp:nvSpPr>
        <dsp:cNvPr id="0" name=""/>
        <dsp:cNvSpPr/>
      </dsp:nvSpPr>
      <dsp:spPr>
        <a:xfrm>
          <a:off x="374857" y="2329416"/>
          <a:ext cx="1425582" cy="783766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95F9F-21FB-4DF4-872C-6EAA41604C1B}">
      <dsp:nvSpPr>
        <dsp:cNvPr id="0" name=""/>
        <dsp:cNvSpPr/>
      </dsp:nvSpPr>
      <dsp:spPr>
        <a:xfrm>
          <a:off x="298979" y="889779"/>
          <a:ext cx="2937172" cy="85886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7586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100" kern="1200" dirty="0" err="1" smtClean="0"/>
            <a:t>MySQL</a:t>
          </a:r>
          <a:endParaRPr lang="hu-HU" sz="4100" kern="1200" dirty="0"/>
        </a:p>
      </dsp:txBody>
      <dsp:txXfrm>
        <a:off x="298979" y="889779"/>
        <a:ext cx="2937172" cy="858868"/>
      </dsp:txXfrm>
    </dsp:sp>
    <dsp:sp modelId="{DD09AAE3-5A50-402E-A384-2D658C0A07CF}">
      <dsp:nvSpPr>
        <dsp:cNvPr id="0" name=""/>
        <dsp:cNvSpPr/>
      </dsp:nvSpPr>
      <dsp:spPr>
        <a:xfrm>
          <a:off x="0" y="153983"/>
          <a:ext cx="679591" cy="10193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2748000" y="747750"/>
            <a:ext cx="3647999" cy="3647999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7999" cy="3647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2525575" y="525325"/>
            <a:ext cx="4092900" cy="4092900"/>
          </a:xfrm>
          <a:prstGeom prst="diamond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009350" y="2573875"/>
            <a:ext cx="30867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Font typeface="Muli"/>
              <a:buNone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048000" y="529375"/>
            <a:ext cx="3048000" cy="20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None/>
              <a:defRPr sz="2400"/>
            </a:lvl1pPr>
            <a:lvl2pPr lvl="1" rtl="0">
              <a:spcBef>
                <a:spcPts val="0"/>
              </a:spcBef>
              <a:buNone/>
              <a:defRPr sz="2400"/>
            </a:lvl2pPr>
            <a:lvl3pPr lvl="2" rtl="0">
              <a:spcBef>
                <a:spcPts val="0"/>
              </a:spcBef>
              <a:buNone/>
              <a:defRPr sz="2400"/>
            </a:lvl3pPr>
            <a:lvl4pPr lvl="3" rtl="0">
              <a:spcBef>
                <a:spcPts val="0"/>
              </a:spcBef>
              <a:buNone/>
              <a:defRPr sz="2400"/>
            </a:lvl4pPr>
            <a:lvl5pPr lvl="4" rtl="0">
              <a:spcBef>
                <a:spcPts val="0"/>
              </a:spcBef>
              <a:buNone/>
              <a:defRPr sz="2400"/>
            </a:lvl5pPr>
            <a:lvl6pPr lvl="5" rtl="0">
              <a:spcBef>
                <a:spcPts val="0"/>
              </a:spcBef>
              <a:buNone/>
              <a:defRPr sz="2400"/>
            </a:lvl6pPr>
            <a:lvl7pPr lvl="6" rtl="0">
              <a:spcBef>
                <a:spcPts val="0"/>
              </a:spcBef>
              <a:buNone/>
              <a:defRPr sz="2400"/>
            </a:lvl7pPr>
            <a:lvl8pPr lvl="7" rtl="0">
              <a:spcBef>
                <a:spcPts val="0"/>
              </a:spcBef>
              <a:buNone/>
              <a:defRPr sz="2400"/>
            </a:lvl8pPr>
            <a:lvl9pPr lvl="8" rtl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0" y="1790100"/>
            <a:ext cx="9144000" cy="15632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964225" y="2161800"/>
            <a:ext cx="5215499" cy="81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Georgia"/>
              <a:defRPr sz="1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199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128481" y="1509475"/>
            <a:ext cx="3493199" cy="312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5840728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2380350" y="0"/>
            <a:ext cx="6763800" cy="5143499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902775" y="1538525"/>
            <a:ext cx="1914900" cy="33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15914" y="1538525"/>
            <a:ext cx="1914900" cy="3386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6929053" y="1538525"/>
            <a:ext cx="1914900" cy="33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Muli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83333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75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uli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ressy.info/" TargetMode="External"/><Relationship Id="rId2" Type="http://schemas.openxmlformats.org/officeDocument/2006/relationships/hyperlink" Target="https://github.com/gtportal/w3suli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2908453" y="747775"/>
            <a:ext cx="3316077" cy="3647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u-HU" dirty="0" smtClean="0"/>
              <a:t>Egressy projekt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Előadó: </a:t>
            </a:r>
            <a:br>
              <a:rPr lang="hu-HU" dirty="0" smtClean="0"/>
            </a:br>
            <a:r>
              <a:rPr lang="hu-HU" sz="2000" dirty="0" err="1" smtClean="0"/>
              <a:t>Beschenbacher</a:t>
            </a:r>
            <a:r>
              <a:rPr lang="hu-HU" sz="2000" dirty="0" smtClean="0"/>
              <a:t> Kornél</a:t>
            </a:r>
            <a:endParaRPr lang="en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" y="1806077"/>
            <a:ext cx="9144000" cy="1531345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-49566" y="2231270"/>
            <a:ext cx="9243145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megvalósításhoz alkalmazott</a:t>
            </a:r>
            <a:r>
              <a:rPr lang="hu-HU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 </a:t>
            </a:r>
            <a: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technikák</a:t>
            </a:r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/>
            </a:r>
            <a:b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248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1000" b="-3000"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731864" y="92259"/>
            <a:ext cx="4274544" cy="503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dirty="0" err="1"/>
              <a:t>Használt</a:t>
            </a:r>
            <a:r>
              <a:rPr lang="en-US" dirty="0"/>
              <a:t> </a:t>
            </a:r>
            <a:r>
              <a:rPr lang="en-US" dirty="0" err="1"/>
              <a:t>nyelvek</a:t>
            </a:r>
            <a:r>
              <a:rPr lang="en-US" dirty="0" smtClean="0"/>
              <a:t>:</a:t>
            </a:r>
            <a:endParaRPr lang="en" dirty="0"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534800" y="2667457"/>
            <a:ext cx="4274544" cy="312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hu-HU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b="1" i="1" dirty="0" err="1" smtClean="0">
                <a:solidFill>
                  <a:schemeClr val="tx1"/>
                </a:solidFill>
              </a:rPr>
              <a:t>Felhasznált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verziókövető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rendszer</a:t>
            </a:r>
            <a:r>
              <a:rPr lang="en-US" b="1" i="1" dirty="0">
                <a:solidFill>
                  <a:schemeClr val="tx1"/>
                </a:solidFill>
              </a:rPr>
              <a:t>: GitHub.com (</a:t>
            </a:r>
            <a:r>
              <a:rPr lang="en-US" b="1" i="1" dirty="0" err="1">
                <a:solidFill>
                  <a:schemeClr val="tx1"/>
                </a:solidFill>
              </a:rPr>
              <a:t>Git</a:t>
            </a:r>
            <a:r>
              <a:rPr lang="en-US" b="1" i="1" dirty="0" smtClean="0">
                <a:solidFill>
                  <a:schemeClr val="tx1"/>
                </a:solidFill>
              </a:rPr>
              <a:t>)</a:t>
            </a:r>
            <a:r>
              <a:rPr lang="hu-HU" b="1" i="1" dirty="0" smtClean="0">
                <a:solidFill>
                  <a:schemeClr val="tx1"/>
                </a:solidFill>
              </a:rPr>
              <a:t/>
            </a:r>
            <a:br>
              <a:rPr lang="hu-HU" b="1" i="1" dirty="0" smtClean="0">
                <a:solidFill>
                  <a:schemeClr val="tx1"/>
                </a:solidFill>
              </a:rPr>
            </a:br>
            <a:endParaRPr lang="hu-HU" b="1" i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b="1" i="1" dirty="0" err="1">
                <a:solidFill>
                  <a:schemeClr val="tx1"/>
                </a:solidFill>
              </a:rPr>
              <a:t>Működési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környezet</a:t>
            </a:r>
            <a:r>
              <a:rPr lang="en-US" b="1" i="1" dirty="0">
                <a:solidFill>
                  <a:schemeClr val="tx1"/>
                </a:solidFill>
              </a:rPr>
              <a:t>: Apache web </a:t>
            </a:r>
            <a:r>
              <a:rPr lang="en-US" b="1" i="1" dirty="0" err="1">
                <a:solidFill>
                  <a:schemeClr val="tx1"/>
                </a:solidFill>
              </a:rPr>
              <a:t>szerver</a:t>
            </a:r>
            <a:endParaRPr lang="hu-HU" b="1" i="1" dirty="0">
              <a:solidFill>
                <a:schemeClr val="tx1"/>
              </a:solidFill>
            </a:endParaRPr>
          </a:p>
          <a:p>
            <a:pPr marL="342900" indent="-342900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291155" y="92259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9.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68352591"/>
              </p:ext>
            </p:extLst>
          </p:nvPr>
        </p:nvGraphicFramePr>
        <p:xfrm>
          <a:off x="4291241" y="595358"/>
          <a:ext cx="4893444" cy="341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18646981"/>
              </p:ext>
            </p:extLst>
          </p:nvPr>
        </p:nvGraphicFramePr>
        <p:xfrm>
          <a:off x="5251060" y="3248161"/>
          <a:ext cx="3236152" cy="2398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4" name="Kép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64" y="4012443"/>
            <a:ext cx="1327504" cy="6637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-11017" y="1462087"/>
            <a:ext cx="4484688" cy="2219325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04970" y="1846722"/>
            <a:ext cx="4052713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HTML</a:t>
            </a:r>
            <a:br>
              <a:rPr lang="hu-HU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(</a:t>
            </a:r>
            <a:r>
              <a:rPr lang="en-US" sz="2400" b="1" dirty="0">
                <a:solidFill>
                  <a:schemeClr val="bg1"/>
                </a:solidFill>
                <a:latin typeface="Adobe Garamond Pro Bold" panose="02020702060506020403" pitchFamily="18" charset="-18"/>
              </a:rPr>
              <a:t>Hypertext Markup </a:t>
            </a:r>
            <a:r>
              <a:rPr lang="en-US" sz="24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Language</a:t>
            </a:r>
            <a:r>
              <a:rPr lang="hu-HU" sz="24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)</a:t>
            </a:r>
            <a:endParaRPr lang="hu-HU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566930" y="302375"/>
            <a:ext cx="6301648" cy="99761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A HTML </a:t>
            </a:r>
            <a:r>
              <a:rPr lang="en-US" dirty="0" err="1">
                <a:solidFill>
                  <a:srgbClr val="FF0000"/>
                </a:solidFill>
              </a:rPr>
              <a:t>egy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igen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fontos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lépése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projektünknek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Ez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adja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egész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keretet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és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vázlatot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munkához</a:t>
            </a:r>
            <a:r>
              <a:rPr lang="en-US" dirty="0">
                <a:solidFill>
                  <a:srgbClr val="FF0000"/>
                </a:solidFill>
              </a:rPr>
              <a:t>. Minden </a:t>
            </a:r>
            <a:r>
              <a:rPr lang="en-US" dirty="0" err="1">
                <a:solidFill>
                  <a:srgbClr val="FF0000"/>
                </a:solidFill>
              </a:rPr>
              <a:t>erre</a:t>
            </a:r>
            <a:r>
              <a:rPr lang="en-US" dirty="0">
                <a:solidFill>
                  <a:srgbClr val="FF0000"/>
                </a:solidFill>
              </a:rPr>
              <a:t> a </a:t>
            </a:r>
            <a:r>
              <a:rPr lang="en-US" dirty="0" err="1">
                <a:solidFill>
                  <a:srgbClr val="FF0000"/>
                </a:solidFill>
              </a:rPr>
              <a:t>kódra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épül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" dirty="0">
              <a:solidFill>
                <a:srgbClr val="FF000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66930" y="1509475"/>
            <a:ext cx="3116720" cy="31251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1600" dirty="0"/>
              <a:t>HTML 5-öt </a:t>
            </a:r>
            <a:r>
              <a:rPr lang="en-US" sz="1600" dirty="0" err="1"/>
              <a:t>használunk</a:t>
            </a:r>
            <a:r>
              <a:rPr lang="en-US" sz="1600" dirty="0"/>
              <a:t> </a:t>
            </a:r>
            <a:r>
              <a:rPr lang="en-US" sz="1600" dirty="0" err="1"/>
              <a:t>olyan</a:t>
            </a:r>
            <a:r>
              <a:rPr lang="en-US" sz="1600" dirty="0"/>
              <a:t> </a:t>
            </a:r>
            <a:r>
              <a:rPr lang="en-US" sz="1600" dirty="0" err="1"/>
              <a:t>funkciókat</a:t>
            </a:r>
            <a:r>
              <a:rPr lang="en-US" sz="1600" dirty="0"/>
              <a:t> </a:t>
            </a:r>
            <a:r>
              <a:rPr lang="en-US" sz="1600" dirty="0" err="1"/>
              <a:t>biztosít</a:t>
            </a:r>
            <a:r>
              <a:rPr lang="en-US" sz="1600" dirty="0"/>
              <a:t> </a:t>
            </a:r>
            <a:r>
              <a:rPr lang="en-US" sz="1600" dirty="0" err="1"/>
              <a:t>amit</a:t>
            </a:r>
            <a:r>
              <a:rPr lang="en-US" sz="1600" dirty="0"/>
              <a:t> </a:t>
            </a:r>
            <a:r>
              <a:rPr lang="en-US" sz="1600" dirty="0" err="1"/>
              <a:t>régen</a:t>
            </a:r>
            <a:r>
              <a:rPr lang="en-US" sz="1600" dirty="0"/>
              <a:t> </a:t>
            </a:r>
            <a:r>
              <a:rPr lang="en-US" sz="1600" dirty="0" err="1"/>
              <a:t>csak</a:t>
            </a:r>
            <a:r>
              <a:rPr lang="en-US" sz="1600" dirty="0"/>
              <a:t> Java </a:t>
            </a:r>
            <a:r>
              <a:rPr lang="en-US" sz="1600" dirty="0" err="1"/>
              <a:t>Scripttel</a:t>
            </a:r>
            <a:r>
              <a:rPr lang="en-US" sz="1600" dirty="0"/>
              <a:t> </a:t>
            </a:r>
            <a:r>
              <a:rPr lang="en-US" sz="1600" dirty="0" err="1"/>
              <a:t>vagy</a:t>
            </a:r>
            <a:r>
              <a:rPr lang="en-US" sz="1600" dirty="0"/>
              <a:t> </a:t>
            </a:r>
            <a:r>
              <a:rPr lang="en-US" sz="1600" dirty="0" err="1"/>
              <a:t>Flashel</a:t>
            </a:r>
            <a:r>
              <a:rPr lang="en-US" sz="1600" dirty="0"/>
              <a:t> </a:t>
            </a:r>
            <a:r>
              <a:rPr lang="en-US" sz="1600" dirty="0" err="1"/>
              <a:t>lehetett</a:t>
            </a:r>
            <a:r>
              <a:rPr lang="en-US" sz="1600" dirty="0"/>
              <a:t> </a:t>
            </a:r>
            <a:r>
              <a:rPr lang="en-US" sz="1600" dirty="0" err="1"/>
              <a:t>létrehozni</a:t>
            </a:r>
            <a:r>
              <a:rPr lang="en-US" sz="1600" dirty="0"/>
              <a:t>. </a:t>
            </a:r>
            <a:r>
              <a:rPr lang="en-US" sz="1600" dirty="0" err="1"/>
              <a:t>Mobiloknál</a:t>
            </a:r>
            <a:r>
              <a:rPr lang="en-US" sz="1600" dirty="0"/>
              <a:t> </a:t>
            </a:r>
            <a:r>
              <a:rPr lang="en-US" sz="1600" dirty="0" err="1"/>
              <a:t>ez</a:t>
            </a:r>
            <a:r>
              <a:rPr lang="en-US" sz="1600" dirty="0"/>
              <a:t> </a:t>
            </a:r>
            <a:r>
              <a:rPr lang="en-US" sz="1600" dirty="0" err="1"/>
              <a:t>előnyt</a:t>
            </a:r>
            <a:r>
              <a:rPr lang="en-US" sz="1600" dirty="0"/>
              <a:t> </a:t>
            </a:r>
            <a:r>
              <a:rPr lang="en-US" sz="1600" dirty="0" err="1"/>
              <a:t>jelent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 err="1"/>
              <a:t>Tudni</a:t>
            </a:r>
            <a:r>
              <a:rPr lang="en-US" sz="1600" dirty="0"/>
              <a:t> </a:t>
            </a:r>
            <a:r>
              <a:rPr lang="en-US" sz="1600" dirty="0" err="1"/>
              <a:t>kell</a:t>
            </a:r>
            <a:r>
              <a:rPr lang="en-US" sz="1600" dirty="0"/>
              <a:t> a HTML 5-ről,hogy </a:t>
            </a:r>
            <a:r>
              <a:rPr lang="en-US" sz="1600" dirty="0" err="1"/>
              <a:t>ez</a:t>
            </a:r>
            <a:r>
              <a:rPr lang="en-US" sz="1600" dirty="0"/>
              <a:t> </a:t>
            </a:r>
            <a:r>
              <a:rPr lang="en-US" sz="1600" dirty="0" err="1"/>
              <a:t>egy</a:t>
            </a:r>
            <a:r>
              <a:rPr lang="en-US" sz="1600" dirty="0"/>
              <a:t> </a:t>
            </a:r>
            <a:r>
              <a:rPr lang="en-US" sz="1600" dirty="0" err="1"/>
              <a:t>átdolgozott</a:t>
            </a:r>
            <a:r>
              <a:rPr lang="en-US" sz="1600" dirty="0"/>
              <a:t> </a:t>
            </a:r>
            <a:r>
              <a:rPr lang="en-US" sz="1600" dirty="0" err="1"/>
              <a:t>változata</a:t>
            </a:r>
            <a:r>
              <a:rPr lang="en-US" sz="1600" dirty="0"/>
              <a:t> a </a:t>
            </a:r>
            <a:r>
              <a:rPr lang="en-US" sz="1600" dirty="0" err="1"/>
              <a:t>korábbi</a:t>
            </a:r>
            <a:r>
              <a:rPr lang="en-US" sz="1600" dirty="0"/>
              <a:t> </a:t>
            </a:r>
            <a:r>
              <a:rPr lang="en-US" sz="1600" dirty="0" err="1"/>
              <a:t>verzióknak</a:t>
            </a:r>
            <a:r>
              <a:rPr lang="en-US" sz="1600" dirty="0"/>
              <a:t>.</a:t>
            </a:r>
            <a:endParaRPr lang="hu-HU" sz="1600" dirty="0"/>
          </a:p>
          <a:p>
            <a:pPr>
              <a:buNone/>
            </a:pPr>
            <a:endParaRPr lang="hu-HU" sz="1600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>
          <a:xfrm>
            <a:off x="5840728" y="1509475"/>
            <a:ext cx="3027850" cy="3125100"/>
          </a:xfrm>
        </p:spPr>
        <p:txBody>
          <a:bodyPr/>
          <a:lstStyle/>
          <a:p>
            <a:pPr>
              <a:buNone/>
            </a:pPr>
            <a:r>
              <a:rPr lang="en-US" dirty="0" err="1"/>
              <a:t>Fokozottan</a:t>
            </a:r>
            <a:r>
              <a:rPr lang="en-US" dirty="0"/>
              <a:t> </a:t>
            </a:r>
            <a:r>
              <a:rPr lang="en-US" dirty="0" err="1"/>
              <a:t>ügyelünk</a:t>
            </a:r>
            <a:r>
              <a:rPr lang="en-US" dirty="0"/>
              <a:t> </a:t>
            </a:r>
            <a:r>
              <a:rPr lang="en-US" dirty="0" err="1"/>
              <a:t>arra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elválasszuk</a:t>
            </a:r>
            <a:r>
              <a:rPr lang="en-US" dirty="0"/>
              <a:t> a </a:t>
            </a:r>
            <a:r>
              <a:rPr lang="en-US" dirty="0" err="1"/>
              <a:t>tartalmat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formát</a:t>
            </a:r>
            <a:r>
              <a:rPr lang="en-US" dirty="0"/>
              <a:t>. A </a:t>
            </a:r>
            <a:r>
              <a:rPr lang="en-US" dirty="0" err="1"/>
              <a:t>megjelenített</a:t>
            </a:r>
            <a:r>
              <a:rPr lang="en-US" dirty="0"/>
              <a:t> </a:t>
            </a:r>
            <a:r>
              <a:rPr lang="en-US" dirty="0" err="1"/>
              <a:t>oldal</a:t>
            </a:r>
            <a:r>
              <a:rPr lang="en-US" dirty="0"/>
              <a:t> </a:t>
            </a:r>
            <a:r>
              <a:rPr lang="en-US" dirty="0" err="1"/>
              <a:t>tartalma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szemantikai</a:t>
            </a:r>
            <a:r>
              <a:rPr lang="en-US" dirty="0"/>
              <a:t> </a:t>
            </a:r>
            <a:r>
              <a:rPr lang="en-US" dirty="0" err="1"/>
              <a:t>jelölései</a:t>
            </a:r>
            <a:r>
              <a:rPr lang="en-US" dirty="0"/>
              <a:t>  a HTML </a:t>
            </a:r>
            <a:r>
              <a:rPr lang="en-US" dirty="0" err="1"/>
              <a:t>kódba</a:t>
            </a:r>
            <a:r>
              <a:rPr lang="en-US" dirty="0"/>
              <a:t> </a:t>
            </a:r>
            <a:r>
              <a:rPr lang="en-US" dirty="0" err="1"/>
              <a:t>kerülnek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64895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11.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899224" y="3855903"/>
            <a:ext cx="58830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 </a:t>
            </a:r>
            <a:r>
              <a:rPr lang="en-US" b="1" i="1" dirty="0" err="1"/>
              <a:t>formát</a:t>
            </a:r>
            <a:r>
              <a:rPr lang="en-US" b="1" i="1" dirty="0"/>
              <a:t> designer </a:t>
            </a:r>
            <a:r>
              <a:rPr lang="en-US" b="1" i="1" dirty="0" err="1"/>
              <a:t>csapat</a:t>
            </a:r>
            <a:r>
              <a:rPr lang="en-US" b="1" i="1" dirty="0"/>
              <a:t> </a:t>
            </a:r>
            <a:r>
              <a:rPr lang="en-US" b="1" i="1" dirty="0" err="1"/>
              <a:t>alakítja</a:t>
            </a:r>
            <a:r>
              <a:rPr lang="en-US" b="1" i="1" dirty="0"/>
              <a:t> </a:t>
            </a:r>
            <a:r>
              <a:rPr lang="en-US" b="1" i="1" dirty="0" err="1"/>
              <a:t>ki</a:t>
            </a:r>
            <a:r>
              <a:rPr lang="en-US" b="1" i="1" dirty="0"/>
              <a:t> </a:t>
            </a:r>
            <a:r>
              <a:rPr lang="en-US" b="1" i="1" dirty="0" err="1"/>
              <a:t>stíluslapok</a:t>
            </a:r>
            <a:r>
              <a:rPr lang="en-US" b="1" i="1" dirty="0"/>
              <a:t> </a:t>
            </a:r>
            <a:r>
              <a:rPr lang="en-US" b="1" i="1" dirty="0" err="1"/>
              <a:t>segítségével</a:t>
            </a:r>
            <a:r>
              <a:rPr lang="en-US" b="1" i="1" dirty="0"/>
              <a:t>. Ha HTML </a:t>
            </a:r>
            <a:r>
              <a:rPr lang="en-US" b="1" i="1" dirty="0" err="1"/>
              <a:t>kódunk</a:t>
            </a:r>
            <a:r>
              <a:rPr lang="en-US" b="1" i="1" dirty="0"/>
              <a:t> </a:t>
            </a:r>
            <a:r>
              <a:rPr lang="en-US" b="1" i="1" dirty="0" err="1"/>
              <a:t>tartalmazna</a:t>
            </a:r>
            <a:r>
              <a:rPr lang="en-US" b="1" i="1" dirty="0"/>
              <a:t> </a:t>
            </a:r>
            <a:r>
              <a:rPr lang="en-US" b="1" i="1" dirty="0" err="1"/>
              <a:t>stílusbeállításokat</a:t>
            </a:r>
            <a:r>
              <a:rPr lang="en-US" b="1" i="1" dirty="0"/>
              <a:t>, </a:t>
            </a:r>
            <a:r>
              <a:rPr lang="en-US" b="1" i="1" dirty="0" err="1"/>
              <a:t>akkor</a:t>
            </a:r>
            <a:r>
              <a:rPr lang="en-US" b="1" i="1" dirty="0"/>
              <a:t> a </a:t>
            </a:r>
            <a:r>
              <a:rPr lang="en-US" b="1" i="1" dirty="0" err="1"/>
              <a:t>megjelenítését</a:t>
            </a:r>
            <a:r>
              <a:rPr lang="en-US" b="1" i="1" dirty="0"/>
              <a:t> </a:t>
            </a:r>
            <a:r>
              <a:rPr lang="en-US" b="1" i="1" dirty="0" err="1"/>
              <a:t>nem</a:t>
            </a:r>
            <a:r>
              <a:rPr lang="en-US" b="1" i="1" dirty="0"/>
              <a:t> </a:t>
            </a:r>
            <a:r>
              <a:rPr lang="en-US" b="1" i="1" dirty="0" err="1"/>
              <a:t>lehetne</a:t>
            </a:r>
            <a:r>
              <a:rPr lang="en-US" b="1" i="1" dirty="0"/>
              <a:t> </a:t>
            </a:r>
            <a:r>
              <a:rPr lang="en-US" b="1" i="1" dirty="0" err="1"/>
              <a:t>módosítani</a:t>
            </a:r>
            <a:r>
              <a:rPr lang="en-US" b="1" i="1" dirty="0"/>
              <a:t>. </a:t>
            </a:r>
            <a:r>
              <a:rPr lang="en-US" b="1" i="1" dirty="0" err="1"/>
              <a:t>Így</a:t>
            </a:r>
            <a:r>
              <a:rPr lang="en-US" b="1" i="1" dirty="0"/>
              <a:t> </a:t>
            </a:r>
            <a:r>
              <a:rPr lang="en-US" b="1" i="1" dirty="0" err="1"/>
              <a:t>viszont</a:t>
            </a:r>
            <a:r>
              <a:rPr lang="en-US" b="1" i="1" dirty="0"/>
              <a:t> </a:t>
            </a:r>
            <a:r>
              <a:rPr lang="en-US" b="1" i="1" dirty="0" err="1"/>
              <a:t>ugyanaz</a:t>
            </a:r>
            <a:r>
              <a:rPr lang="en-US" b="1" i="1" dirty="0"/>
              <a:t> a HTML </a:t>
            </a:r>
            <a:r>
              <a:rPr lang="en-US" b="1" i="1" dirty="0" err="1"/>
              <a:t>kód</a:t>
            </a:r>
            <a:r>
              <a:rPr lang="en-US" b="1" i="1" dirty="0"/>
              <a:t> </a:t>
            </a:r>
            <a:r>
              <a:rPr lang="en-US" b="1" i="1" dirty="0" err="1"/>
              <a:t>igen</a:t>
            </a:r>
            <a:r>
              <a:rPr lang="en-US" b="1" i="1" dirty="0"/>
              <a:t> </a:t>
            </a:r>
            <a:r>
              <a:rPr lang="en-US" b="1" i="1" dirty="0" err="1"/>
              <a:t>sokféle</a:t>
            </a:r>
            <a:r>
              <a:rPr lang="en-US" b="1" i="1" dirty="0"/>
              <a:t> </a:t>
            </a:r>
            <a:r>
              <a:rPr lang="en-US" b="1" i="1" dirty="0" err="1"/>
              <a:t>módon</a:t>
            </a:r>
            <a:r>
              <a:rPr lang="en-US" b="1" i="1" dirty="0"/>
              <a:t> </a:t>
            </a:r>
            <a:r>
              <a:rPr lang="en-US" b="1" i="1" dirty="0" err="1"/>
              <a:t>megjeleníthető</a:t>
            </a:r>
            <a:r>
              <a:rPr lang="en-US" b="1" i="1" dirty="0"/>
              <a:t>.</a:t>
            </a:r>
            <a:endParaRPr lang="hu-HU" b="1" i="1" dirty="0"/>
          </a:p>
          <a:p>
            <a:endParaRPr lang="hu-HU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ettős hullám 5"/>
          <p:cNvSpPr/>
          <p:nvPr/>
        </p:nvSpPr>
        <p:spPr>
          <a:xfrm>
            <a:off x="1035586" y="1183624"/>
            <a:ext cx="6555036" cy="2776251"/>
          </a:xfrm>
          <a:prstGeom prst="doubleWave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200821" y="1768562"/>
            <a:ext cx="69830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dobe Garamond Pro Bold" panose="02020702060506020403" pitchFamily="18" charset="-18"/>
              </a:rPr>
              <a:t>CSS </a:t>
            </a:r>
            <a:r>
              <a:rPr lang="hu-HU" sz="40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/>
            </a:r>
            <a:br>
              <a:rPr lang="hu-HU" sz="40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</a:br>
            <a:r>
              <a:rPr lang="en-US" sz="40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(</a:t>
            </a:r>
            <a:r>
              <a:rPr lang="en-US" sz="4000" b="1" dirty="0" err="1">
                <a:solidFill>
                  <a:schemeClr val="bg1"/>
                </a:solidFill>
                <a:latin typeface="Adobe Garamond Pro Bold" panose="02020702060506020403" pitchFamily="18" charset="-18"/>
              </a:rPr>
              <a:t>angolul</a:t>
            </a:r>
            <a:r>
              <a:rPr lang="en-US" sz="4000" b="1" dirty="0">
                <a:solidFill>
                  <a:schemeClr val="bg1"/>
                </a:solidFill>
                <a:latin typeface="Adobe Garamond Pro Bold" panose="02020702060506020403" pitchFamily="18" charset="-18"/>
              </a:rPr>
              <a:t> Cascading Style Sheets)</a:t>
            </a:r>
            <a:endParaRPr lang="hu-HU" sz="4000" dirty="0">
              <a:solidFill>
                <a:schemeClr val="bg1"/>
              </a:solidFill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57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2982" y="198304"/>
            <a:ext cx="6763800" cy="503099"/>
          </a:xfrm>
        </p:spPr>
        <p:txBody>
          <a:bodyPr/>
          <a:lstStyle/>
          <a:p>
            <a:r>
              <a:rPr lang="hu-HU" dirty="0" smtClean="0"/>
              <a:t>Mit csinálhatunk a CSS kóddal? Mire is jó valójában?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72030" y="1399142"/>
            <a:ext cx="86041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Van </a:t>
            </a:r>
            <a:r>
              <a:rPr lang="en-US" b="1" dirty="0" err="1">
                <a:solidFill>
                  <a:schemeClr val="tx1"/>
                </a:solidFill>
              </a:rPr>
              <a:t>egy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adott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honlapunk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akkor</a:t>
            </a:r>
            <a:r>
              <a:rPr lang="en-US" b="1" dirty="0">
                <a:solidFill>
                  <a:schemeClr val="tx1"/>
                </a:solidFill>
              </a:rPr>
              <a:t> a </a:t>
            </a:r>
            <a:r>
              <a:rPr lang="en-US" b="1" dirty="0" err="1">
                <a:solidFill>
                  <a:schemeClr val="tx1"/>
                </a:solidFill>
              </a:rPr>
              <a:t>kinézetet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és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egyéb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stílusokat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adhatjuk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meg</a:t>
            </a:r>
            <a:r>
              <a:rPr lang="hu-HU" b="1" dirty="0" smtClean="0">
                <a:solidFill>
                  <a:schemeClr val="tx1"/>
                </a:solidFill>
              </a:rPr>
              <a:t> itt</a:t>
            </a:r>
            <a:r>
              <a:rPr lang="en-US" b="1" dirty="0" smtClean="0">
                <a:solidFill>
                  <a:schemeClr val="tx1"/>
                </a:solidFill>
              </a:rPr>
              <a:t>. </a:t>
            </a:r>
            <a:r>
              <a:rPr lang="en-US" b="1" dirty="0">
                <a:solidFill>
                  <a:schemeClr val="tx1"/>
                </a:solidFill>
              </a:rPr>
              <a:t>A CSS </a:t>
            </a:r>
            <a:r>
              <a:rPr lang="en-US" b="1" dirty="0" err="1">
                <a:solidFill>
                  <a:schemeClr val="tx1"/>
                </a:solidFill>
              </a:rPr>
              <a:t>használata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évek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során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eléggé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megváltozott</a:t>
            </a:r>
            <a:r>
              <a:rPr lang="en-US" b="1" dirty="0">
                <a:solidFill>
                  <a:schemeClr val="tx1"/>
                </a:solidFill>
              </a:rPr>
              <a:t>. A mi </a:t>
            </a:r>
            <a:r>
              <a:rPr lang="en-US" b="1" dirty="0" err="1">
                <a:solidFill>
                  <a:schemeClr val="tx1"/>
                </a:solidFill>
              </a:rPr>
              <a:t>rendszerünkben</a:t>
            </a:r>
            <a:r>
              <a:rPr lang="en-US" b="1" dirty="0">
                <a:solidFill>
                  <a:schemeClr val="tx1"/>
                </a:solidFill>
              </a:rPr>
              <a:t> mi a CSS3-at </a:t>
            </a:r>
            <a:r>
              <a:rPr lang="en-US" b="1" dirty="0" err="1">
                <a:solidFill>
                  <a:schemeClr val="tx1"/>
                </a:solidFill>
              </a:rPr>
              <a:t>használjuk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hu-H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72030" y="2429226"/>
            <a:ext cx="16525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Elődeinél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jóval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korszerűbb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 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látogatók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számára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vonzóbb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webhelyek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elkészítését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teszi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lehetővé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95433" y="2013727"/>
            <a:ext cx="1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A CSS a </a:t>
            </a:r>
            <a:r>
              <a:rPr lang="en-US" sz="1200" b="1" i="1" dirty="0" err="1">
                <a:solidFill>
                  <a:schemeClr val="bg1"/>
                </a:solidFill>
              </a:rPr>
              <a:t>szabályokat</a:t>
            </a:r>
            <a:r>
              <a:rPr lang="en-US" sz="1200" b="1" i="1" dirty="0">
                <a:solidFill>
                  <a:schemeClr val="bg1"/>
                </a:solidFill>
              </a:rPr>
              <a:t> a </a:t>
            </a:r>
            <a:r>
              <a:rPr lang="en-US" sz="1200" b="1" i="1" dirty="0" err="1">
                <a:solidFill>
                  <a:schemeClr val="bg1"/>
                </a:solidFill>
              </a:rPr>
              <a:t>kapcsolódások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alapján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súlyozza</a:t>
            </a:r>
            <a:r>
              <a:rPr lang="en-US" sz="1200" b="1" i="1" dirty="0">
                <a:solidFill>
                  <a:schemeClr val="bg1"/>
                </a:solidFill>
              </a:rPr>
              <a:t>, </a:t>
            </a:r>
            <a:r>
              <a:rPr lang="en-US" sz="1200" b="1" i="1" dirty="0" err="1">
                <a:solidFill>
                  <a:schemeClr val="bg1"/>
                </a:solidFill>
              </a:rPr>
              <a:t>így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mikor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egyszerre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több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szabály</a:t>
            </a:r>
            <a:r>
              <a:rPr lang="en-US" sz="1200" b="1" i="1" dirty="0">
                <a:solidFill>
                  <a:schemeClr val="bg1"/>
                </a:solidFill>
              </a:rPr>
              <a:t> is </a:t>
            </a:r>
            <a:r>
              <a:rPr lang="en-US" sz="1200" b="1" i="1" dirty="0" err="1">
                <a:solidFill>
                  <a:schemeClr val="bg1"/>
                </a:solidFill>
              </a:rPr>
              <a:t>érvényes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lehet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egy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elemre</a:t>
            </a:r>
            <a:r>
              <a:rPr lang="en-US" sz="1200" b="1" i="1" dirty="0">
                <a:solidFill>
                  <a:schemeClr val="bg1"/>
                </a:solidFill>
              </a:rPr>
              <a:t>, </a:t>
            </a:r>
            <a:r>
              <a:rPr lang="en-US" sz="1200" b="1" i="1" dirty="0" err="1">
                <a:solidFill>
                  <a:schemeClr val="bg1"/>
                </a:solidFill>
              </a:rPr>
              <a:t>akkor</a:t>
            </a:r>
            <a:r>
              <a:rPr lang="en-US" sz="1200" b="1" i="1" dirty="0">
                <a:solidFill>
                  <a:schemeClr val="bg1"/>
                </a:solidFill>
              </a:rPr>
              <a:t> a </a:t>
            </a:r>
            <a:r>
              <a:rPr lang="en-US" sz="1200" b="1" i="1" dirty="0" err="1">
                <a:solidFill>
                  <a:schemeClr val="bg1"/>
                </a:solidFill>
              </a:rPr>
              <a:t>legpontosabban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illetve</a:t>
            </a:r>
            <a:r>
              <a:rPr lang="en-US" sz="1200" b="1" i="1" dirty="0">
                <a:solidFill>
                  <a:schemeClr val="bg1"/>
                </a:solidFill>
              </a:rPr>
              <a:t> a </a:t>
            </a:r>
            <a:r>
              <a:rPr lang="en-US" sz="1200" b="1" i="1" dirty="0" err="1">
                <a:solidFill>
                  <a:schemeClr val="bg1"/>
                </a:solidFill>
              </a:rPr>
              <a:t>legkésőbb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deklarált</a:t>
            </a:r>
            <a:r>
              <a:rPr lang="en-US" sz="1200" b="1" i="1" dirty="0">
                <a:solidFill>
                  <a:schemeClr val="bg1"/>
                </a:solidFill>
              </a:rPr>
              <a:t>  </a:t>
            </a:r>
            <a:r>
              <a:rPr lang="en-US" sz="1200" b="1" i="1" dirty="0" err="1">
                <a:solidFill>
                  <a:schemeClr val="bg1"/>
                </a:solidFill>
              </a:rPr>
              <a:t>szabályt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alkalmazza</a:t>
            </a:r>
            <a:r>
              <a:rPr lang="en-US" sz="1200" b="1" i="1" dirty="0">
                <a:solidFill>
                  <a:schemeClr val="bg1"/>
                </a:solidFill>
              </a:rPr>
              <a:t>. </a:t>
            </a:r>
            <a:r>
              <a:rPr lang="en-US" sz="1200" b="1" i="1" dirty="0" err="1">
                <a:solidFill>
                  <a:schemeClr val="bg1"/>
                </a:solidFill>
              </a:rPr>
              <a:t>Esetünkben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több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stíluslapot</a:t>
            </a:r>
            <a:r>
              <a:rPr lang="en-US" sz="1200" b="1" i="1" dirty="0">
                <a:solidFill>
                  <a:schemeClr val="bg1"/>
                </a:solidFill>
              </a:rPr>
              <a:t>  </a:t>
            </a:r>
            <a:r>
              <a:rPr lang="en-US" sz="1200" b="1" i="1" dirty="0" err="1">
                <a:solidFill>
                  <a:schemeClr val="bg1"/>
                </a:solidFill>
              </a:rPr>
              <a:t>hozunk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létre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és</a:t>
            </a:r>
            <a:r>
              <a:rPr lang="en-US" sz="1200" b="1" i="1" dirty="0">
                <a:solidFill>
                  <a:schemeClr val="bg1"/>
                </a:solidFill>
              </a:rPr>
              <a:t> a </a:t>
            </a:r>
            <a:r>
              <a:rPr lang="en-US" sz="1200" b="1" i="1" dirty="0" err="1">
                <a:solidFill>
                  <a:schemeClr val="bg1"/>
                </a:solidFill>
              </a:rPr>
              <a:t>legutolsóként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meghívott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felülírja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az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addig</a:t>
            </a:r>
            <a:r>
              <a:rPr lang="en-US" sz="1200" b="1" i="1" dirty="0">
                <a:solidFill>
                  <a:schemeClr val="bg1"/>
                </a:solidFill>
              </a:rPr>
              <a:t> </a:t>
            </a:r>
            <a:r>
              <a:rPr lang="en-US" sz="1200" b="1" i="1" dirty="0" err="1">
                <a:solidFill>
                  <a:schemeClr val="bg1"/>
                </a:solidFill>
              </a:rPr>
              <a:t>használtakat</a:t>
            </a:r>
            <a:r>
              <a:rPr lang="en-US" sz="1200" b="1" i="1" dirty="0">
                <a:solidFill>
                  <a:schemeClr val="bg1"/>
                </a:solidFill>
              </a:rPr>
              <a:t>.</a:t>
            </a:r>
            <a:endParaRPr lang="hu-HU" sz="1200" b="1" i="1" dirty="0">
              <a:solidFill>
                <a:schemeClr val="bg1"/>
              </a:solidFill>
            </a:endParaRPr>
          </a:p>
          <a:p>
            <a:endParaRPr lang="hu-HU" sz="1200" b="1" i="1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72030" y="4290828"/>
            <a:ext cx="58499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>
                <a:solidFill>
                  <a:srgbClr val="FF0000"/>
                </a:solidFill>
              </a:rPr>
              <a:t>Webhelyünk alapbeállításainál több különböző megjelenítési stílus közül lehet választani. Beállítástól függően a PHP más-más CSS fájlt illeszt az oldalhoz.</a:t>
            </a:r>
          </a:p>
        </p:txBody>
      </p:sp>
      <p:sp>
        <p:nvSpPr>
          <p:cNvPr id="8" name="Téglalap 7"/>
          <p:cNvSpPr/>
          <p:nvPr/>
        </p:nvSpPr>
        <p:spPr>
          <a:xfrm>
            <a:off x="-88135" y="95910"/>
            <a:ext cx="12893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13.</a:t>
            </a:r>
            <a:endParaRPr lang="hu-HU" sz="40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51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2902774" y="1289139"/>
            <a:ext cx="2781929" cy="2665916"/>
          </a:xfrm>
        </p:spPr>
        <p:txBody>
          <a:bodyPr/>
          <a:lstStyle/>
          <a:p>
            <a:pPr>
              <a:buNone/>
            </a:pPr>
            <a:r>
              <a:rPr lang="en-US" sz="1600" dirty="0"/>
              <a:t>A </a:t>
            </a:r>
            <a:r>
              <a:rPr lang="en-US" sz="1600" dirty="0" err="1"/>
              <a:t>hagyományos</a:t>
            </a:r>
            <a:r>
              <a:rPr lang="en-US" sz="1600" dirty="0"/>
              <a:t> HTML </a:t>
            </a:r>
            <a:r>
              <a:rPr lang="en-US" sz="1600" dirty="0" err="1"/>
              <a:t>lapokkal</a:t>
            </a:r>
            <a:r>
              <a:rPr lang="en-US" sz="1600" dirty="0"/>
              <a:t> </a:t>
            </a:r>
            <a:r>
              <a:rPr lang="en-US" sz="1600" dirty="0" err="1"/>
              <a:t>ellentétben</a:t>
            </a:r>
            <a:r>
              <a:rPr lang="en-US" sz="1600" dirty="0"/>
              <a:t> a </a:t>
            </a:r>
            <a:r>
              <a:rPr lang="en-US" sz="1600" dirty="0" err="1"/>
              <a:t>kiszolgáló</a:t>
            </a:r>
            <a:r>
              <a:rPr lang="en-US" sz="1600" dirty="0"/>
              <a:t> a PHP-</a:t>
            </a:r>
            <a:r>
              <a:rPr lang="en-US" sz="1600" dirty="0" err="1"/>
              <a:t>kódot</a:t>
            </a:r>
            <a:r>
              <a:rPr lang="en-US" sz="1600" dirty="0"/>
              <a:t>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küldi</a:t>
            </a:r>
            <a:r>
              <a:rPr lang="en-US" sz="1600" dirty="0"/>
              <a:t> el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ügyfélnek</a:t>
            </a:r>
            <a:r>
              <a:rPr lang="en-US" sz="1600" dirty="0"/>
              <a:t>, </a:t>
            </a:r>
            <a:r>
              <a:rPr lang="en-US" sz="1600" dirty="0" err="1"/>
              <a:t>hanem</a:t>
            </a:r>
            <a:r>
              <a:rPr lang="en-US" sz="1600" dirty="0"/>
              <a:t> a </a:t>
            </a:r>
            <a:r>
              <a:rPr lang="en-US" sz="1600" dirty="0" err="1"/>
              <a:t>kiszolgáló</a:t>
            </a:r>
            <a:r>
              <a:rPr lang="en-US" sz="1600" dirty="0"/>
              <a:t> </a:t>
            </a:r>
            <a:r>
              <a:rPr lang="en-US" sz="1600" dirty="0" err="1"/>
              <a:t>oldalán</a:t>
            </a:r>
            <a:r>
              <a:rPr lang="en-US" sz="1600" dirty="0"/>
              <a:t> a PHP-</a:t>
            </a:r>
            <a:r>
              <a:rPr lang="en-US" sz="1600" dirty="0" err="1"/>
              <a:t>értelmező</a:t>
            </a:r>
            <a:r>
              <a:rPr lang="en-US" sz="1600" dirty="0"/>
              <a:t> motor </a:t>
            </a:r>
            <a:r>
              <a:rPr lang="en-US" sz="1600" dirty="0" err="1"/>
              <a:t>dolgozza</a:t>
            </a:r>
            <a:r>
              <a:rPr lang="en-US" sz="1600" dirty="0"/>
              <a:t> </a:t>
            </a:r>
            <a:r>
              <a:rPr lang="en-US" sz="1600" dirty="0" err="1"/>
              <a:t>fel</a:t>
            </a:r>
            <a:r>
              <a:rPr lang="en-US" sz="1600" dirty="0"/>
              <a:t> </a:t>
            </a:r>
            <a:r>
              <a:rPr lang="en-US" sz="1600" dirty="0" err="1"/>
              <a:t>azt</a:t>
            </a:r>
            <a:r>
              <a:rPr lang="en-US" sz="1600" dirty="0"/>
              <a:t>. A </a:t>
            </a:r>
            <a:r>
              <a:rPr lang="en-US" sz="1600" dirty="0" err="1"/>
              <a:t>programokban</a:t>
            </a:r>
            <a:r>
              <a:rPr lang="en-US" sz="1600" dirty="0"/>
              <a:t> </a:t>
            </a:r>
            <a:r>
              <a:rPr lang="en-US" sz="1600" dirty="0" err="1"/>
              <a:t>lévő</a:t>
            </a:r>
            <a:r>
              <a:rPr lang="en-US" sz="1600" dirty="0"/>
              <a:t> HTML </a:t>
            </a:r>
            <a:r>
              <a:rPr lang="en-US" sz="1600" dirty="0" err="1"/>
              <a:t>elemek</a:t>
            </a:r>
            <a:r>
              <a:rPr lang="en-US" sz="1600" dirty="0"/>
              <a:t> </a:t>
            </a:r>
            <a:r>
              <a:rPr lang="en-US" sz="1600" dirty="0" err="1"/>
              <a:t>érintetlenül</a:t>
            </a:r>
            <a:r>
              <a:rPr lang="en-US" sz="1600" dirty="0"/>
              <a:t> </a:t>
            </a:r>
            <a:r>
              <a:rPr lang="en-US" sz="1600" dirty="0" err="1"/>
              <a:t>maradnak</a:t>
            </a:r>
            <a:r>
              <a:rPr lang="en-US" sz="1600" dirty="0"/>
              <a:t>, de a PHP </a:t>
            </a:r>
            <a:r>
              <a:rPr lang="en-US" sz="1600" dirty="0" err="1"/>
              <a:t>kódok</a:t>
            </a:r>
            <a:r>
              <a:rPr lang="en-US" sz="1600" dirty="0"/>
              <a:t> </a:t>
            </a:r>
            <a:r>
              <a:rPr lang="en-US" sz="1600" dirty="0" err="1"/>
              <a:t>lefutnak</a:t>
            </a:r>
            <a:r>
              <a:rPr lang="en-US" sz="1600" dirty="0"/>
              <a:t>.</a:t>
            </a:r>
            <a:endParaRPr lang="hu-HU" sz="1600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>
          <a:xfrm>
            <a:off x="5891185" y="1806930"/>
            <a:ext cx="2780700" cy="3125100"/>
          </a:xfrm>
        </p:spPr>
        <p:txBody>
          <a:bodyPr/>
          <a:lstStyle/>
          <a:p>
            <a:pPr>
              <a:buNone/>
            </a:pPr>
            <a:r>
              <a:rPr lang="en-US" dirty="0"/>
              <a:t>A PHP </a:t>
            </a:r>
            <a:r>
              <a:rPr lang="en-US" dirty="0" err="1"/>
              <a:t>oldalak</a:t>
            </a:r>
            <a:r>
              <a:rPr lang="en-US" dirty="0"/>
              <a:t> </a:t>
            </a:r>
            <a:r>
              <a:rPr lang="en-US" dirty="0" err="1"/>
              <a:t>dinamikusan</a:t>
            </a:r>
            <a:r>
              <a:rPr lang="en-US" dirty="0"/>
              <a:t> </a:t>
            </a:r>
            <a:r>
              <a:rPr lang="en-US" dirty="0" err="1"/>
              <a:t>változó</a:t>
            </a:r>
            <a:r>
              <a:rPr lang="en-US" dirty="0"/>
              <a:t> a HTML </a:t>
            </a:r>
            <a:r>
              <a:rPr lang="en-US" dirty="0" err="1"/>
              <a:t>kódot</a:t>
            </a:r>
            <a:r>
              <a:rPr lang="en-US" dirty="0"/>
              <a:t> </a:t>
            </a:r>
            <a:r>
              <a:rPr lang="en-US" dirty="0" err="1"/>
              <a:t>küldenek</a:t>
            </a:r>
            <a:r>
              <a:rPr lang="en-US" dirty="0"/>
              <a:t> a </a:t>
            </a:r>
            <a:r>
              <a:rPr lang="en-US" dirty="0" err="1"/>
              <a:t>kliens</a:t>
            </a:r>
            <a:r>
              <a:rPr lang="en-US" dirty="0"/>
              <a:t> </a:t>
            </a:r>
            <a:r>
              <a:rPr lang="en-US" dirty="0" err="1"/>
              <a:t>számítógépének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oldal</a:t>
            </a:r>
            <a:r>
              <a:rPr lang="en-US" dirty="0"/>
              <a:t> </a:t>
            </a:r>
            <a:r>
              <a:rPr lang="en-US" dirty="0" err="1"/>
              <a:t>tartalmát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felhasználók</a:t>
            </a:r>
            <a:r>
              <a:rPr lang="en-US" dirty="0"/>
              <a:t> </a:t>
            </a:r>
            <a:r>
              <a:rPr lang="en-US" dirty="0" err="1"/>
              <a:t>adatait</a:t>
            </a:r>
            <a:r>
              <a:rPr lang="en-US" dirty="0"/>
              <a:t> </a:t>
            </a:r>
            <a:r>
              <a:rPr lang="en-US" dirty="0" err="1"/>
              <a:t>adatbázisból</a:t>
            </a:r>
            <a:r>
              <a:rPr lang="en-US" dirty="0"/>
              <a:t> </a:t>
            </a:r>
            <a:r>
              <a:rPr lang="en-US" dirty="0" err="1"/>
              <a:t>érik</a:t>
            </a:r>
            <a:r>
              <a:rPr lang="en-US" dirty="0"/>
              <a:t> el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lehetőséget</a:t>
            </a:r>
            <a:r>
              <a:rPr lang="en-US" dirty="0"/>
              <a:t> </a:t>
            </a:r>
            <a:r>
              <a:rPr lang="en-US" dirty="0" err="1"/>
              <a:t>biztosítanak</a:t>
            </a:r>
            <a:r>
              <a:rPr lang="en-US" dirty="0"/>
              <a:t> </a:t>
            </a:r>
            <a:r>
              <a:rPr lang="en-US" dirty="0" err="1"/>
              <a:t>azok</a:t>
            </a:r>
            <a:r>
              <a:rPr lang="en-US" dirty="0"/>
              <a:t> </a:t>
            </a:r>
            <a:r>
              <a:rPr lang="en-US" dirty="0" err="1"/>
              <a:t>megváltoztatására</a:t>
            </a:r>
            <a:r>
              <a:rPr lang="en-US" dirty="0"/>
              <a:t>.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2902775" y="302375"/>
            <a:ext cx="5976820" cy="744227"/>
          </a:xfrm>
        </p:spPr>
        <p:txBody>
          <a:bodyPr/>
          <a:lstStyle/>
          <a:p>
            <a:r>
              <a:rPr lang="en-US" dirty="0"/>
              <a:t>A PHP </a:t>
            </a: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szerveroldali</a:t>
            </a:r>
            <a:r>
              <a:rPr lang="en-US" dirty="0"/>
              <a:t> </a:t>
            </a:r>
            <a:r>
              <a:rPr lang="en-US" dirty="0" err="1"/>
              <a:t>scriptnyelv</a:t>
            </a:r>
            <a:r>
              <a:rPr lang="en-US" dirty="0"/>
              <a:t> </a:t>
            </a:r>
            <a:r>
              <a:rPr lang="en-US" dirty="0" err="1"/>
              <a:t>dinamikus</a:t>
            </a:r>
            <a:r>
              <a:rPr lang="en-US" dirty="0"/>
              <a:t> </a:t>
            </a:r>
            <a:r>
              <a:rPr lang="en-US" dirty="0" err="1"/>
              <a:t>weblapok</a:t>
            </a:r>
            <a:r>
              <a:rPr lang="en-US" dirty="0"/>
              <a:t> </a:t>
            </a:r>
            <a:r>
              <a:rPr lang="en-US" dirty="0" err="1"/>
              <a:t>készítéséhez</a:t>
            </a:r>
            <a:r>
              <a:rPr lang="en-US" dirty="0"/>
              <a:t>.</a:t>
            </a:r>
            <a:br>
              <a:rPr lang="en-US" dirty="0"/>
            </a:b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164895" y="212823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15.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8" y="2919470"/>
            <a:ext cx="1878531" cy="18785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100" y="104071"/>
            <a:ext cx="6763800" cy="503099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Többen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dolgoznak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együtt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így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különösen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fontos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hogy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mindig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átlátható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kódot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készítsünk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99183" y="222449"/>
            <a:ext cx="970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16.</a:t>
            </a:r>
            <a:endParaRPr lang="hu-HU" sz="4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451"/>
            <a:ext cx="9144000" cy="199250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046164" y="3899971"/>
            <a:ext cx="305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Egy példa php munkásságunkból.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7806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773716"/>
            <a:ext cx="9144000" cy="1564395"/>
          </a:xfrm>
          <a:prstGeom prst="rect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325505" y="2110085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MySQL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929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12305" y="182134"/>
            <a:ext cx="5609228" cy="923330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Tartalomjegyzék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02115" y="1524255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Kiinduló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állapot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projekt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célja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Nyílt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forráskódú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szoftverek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megvalósításhoz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alkalmazott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technikák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HTML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……………………………………………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CSS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PH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P……………………………………………..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MySql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……………………………………………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GitHub.com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…………………………………….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Apache web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szerver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 smtClean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Alkalmazott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tervezési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technika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– UML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 smtClean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felhasználók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lehet</a:t>
            </a:r>
            <a:r>
              <a:rPr lang="en-US" kern="15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ő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ségei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…………………...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rendszergazdák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lehet</a:t>
            </a:r>
            <a:r>
              <a:rPr lang="en-US" kern="15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ő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ségei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……………....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Weboldalak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elrendezése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………………….....</a:t>
            </a:r>
            <a:r>
              <a:rPr lang="en-US" kern="150" dirty="0"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latin typeface="Calibri" panose="020F0502020204030204" pitchFamily="34" charset="0"/>
              <a:ea typeface="DejaVu Sans"/>
              <a:cs typeface="DejaVu San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70304" y="1524255"/>
            <a:ext cx="4373696" cy="2462213"/>
          </a:xfrm>
          <a:prstGeom prst="rect">
            <a:avLst/>
          </a:prstGeom>
        </p:spPr>
        <p:txBody>
          <a:bodyPr wrap="square" rIns="108000">
            <a:spAutoFit/>
          </a:bodyPr>
          <a:lstStyle/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Weboldalak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elrendezése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/>
            </a:r>
            <a:b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</a:b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helyi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me</a:t>
            </a:r>
            <a:r>
              <a:rPr lang="hu-HU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nü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elrejtésével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Weboldalak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elrendezése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mobilon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Weboldalak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összeállítása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Adatbázis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módosítása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………………………..</a:t>
            </a:r>
            <a:b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</a:b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programkód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elemei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…………………………</a:t>
            </a:r>
            <a:b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</a:b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csapat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összeállítása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………………………..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Fejlesztési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model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l…………………………….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munkafolyamatok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szervezése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…………....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pPr>
              <a:tabLst>
                <a:tab pos="6120130" algn="r"/>
              </a:tabLst>
            </a:pP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projekt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pillanatnyi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kern="150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állapot</a:t>
            </a:r>
            <a:r>
              <a:rPr lang="hu-HU" kern="150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………………….</a:t>
            </a:r>
            <a:r>
              <a:rPr lang="en-US" kern="150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	</a:t>
            </a:r>
            <a:endParaRPr lang="hu-HU" kern="150" dirty="0">
              <a:solidFill>
                <a:schemeClr val="tx1"/>
              </a:solidFill>
              <a:latin typeface="Calibri" panose="020F0502020204030204" pitchFamily="34" charset="0"/>
              <a:ea typeface="DejaVu Sans"/>
              <a:cs typeface="DejaVu Sans"/>
            </a:endParaRPr>
          </a:p>
          <a:p>
            <a:r>
              <a:rPr lang="en-US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A </a:t>
            </a:r>
            <a:r>
              <a:rPr lang="en-US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projekt</a:t>
            </a:r>
            <a:r>
              <a:rPr lang="en-US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várható</a:t>
            </a:r>
            <a:r>
              <a:rPr lang="en-US" dirty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eredményei</a:t>
            </a:r>
            <a:r>
              <a:rPr lang="hu-HU" dirty="0" smtClean="0">
                <a:solidFill>
                  <a:schemeClr val="tx1"/>
                </a:solidFill>
                <a:latin typeface="Liberation Serif"/>
                <a:ea typeface="Liberation Serif"/>
                <a:cs typeface="Liberation Serif"/>
              </a:rPr>
              <a:t>………………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902775" y="302376"/>
            <a:ext cx="5718600" cy="777278"/>
          </a:xfrm>
          <a:ln w="25400">
            <a:solidFill>
              <a:schemeClr val="dk1">
                <a:shade val="50000"/>
              </a:schemeClr>
            </a:solidFill>
          </a:ln>
        </p:spPr>
        <p:txBody>
          <a:bodyPr/>
          <a:lstStyle/>
          <a:p>
            <a:r>
              <a:rPr lang="en-US" dirty="0"/>
              <a:t>A MySQL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többfelhasználós</a:t>
            </a:r>
            <a:r>
              <a:rPr lang="en-US" dirty="0"/>
              <a:t>, </a:t>
            </a:r>
            <a:r>
              <a:rPr lang="en-US" dirty="0" err="1"/>
              <a:t>többszálú</a:t>
            </a:r>
            <a:r>
              <a:rPr lang="en-US" dirty="0"/>
              <a:t>, SQL-</a:t>
            </a:r>
            <a:r>
              <a:rPr lang="en-US" dirty="0" err="1"/>
              <a:t>alapú</a:t>
            </a:r>
            <a:r>
              <a:rPr lang="en-US" dirty="0"/>
              <a:t> </a:t>
            </a:r>
            <a:r>
              <a:rPr lang="en-US" dirty="0" err="1"/>
              <a:t>relációs</a:t>
            </a:r>
            <a:r>
              <a:rPr lang="en-US" dirty="0"/>
              <a:t> </a:t>
            </a:r>
            <a:r>
              <a:rPr lang="en-US" dirty="0" err="1"/>
              <a:t>adatbázis-kezelő</a:t>
            </a:r>
            <a:r>
              <a:rPr lang="en-US" dirty="0"/>
              <a:t> </a:t>
            </a:r>
            <a:r>
              <a:rPr lang="en-US" dirty="0" err="1"/>
              <a:t>szerver</a:t>
            </a:r>
            <a:r>
              <a:rPr lang="en-US" dirty="0"/>
              <a:t>. 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MySQL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legelterjedtebb</a:t>
            </a:r>
            <a:r>
              <a:rPr lang="en-US" dirty="0"/>
              <a:t> </a:t>
            </a:r>
            <a:r>
              <a:rPr lang="en-US" dirty="0" err="1"/>
              <a:t>adatbázis-kezelő</a:t>
            </a:r>
            <a:r>
              <a:rPr lang="en-US" dirty="0"/>
              <a:t>, </a:t>
            </a:r>
            <a:r>
              <a:rPr lang="en-US" dirty="0" err="1"/>
              <a:t>aminek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oka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lehet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teljesen</a:t>
            </a:r>
            <a:r>
              <a:rPr lang="en-US" dirty="0"/>
              <a:t>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LAMP (Linux–Apache–MySQL–PHP) </a:t>
            </a:r>
            <a:r>
              <a:rPr lang="en-US" dirty="0" err="1"/>
              <a:t>összeállítás</a:t>
            </a:r>
            <a:r>
              <a:rPr lang="en-US" dirty="0"/>
              <a:t> </a:t>
            </a:r>
            <a:r>
              <a:rPr lang="en-US" dirty="0" err="1"/>
              <a:t>részeként</a:t>
            </a:r>
            <a:r>
              <a:rPr lang="en-US" dirty="0"/>
              <a:t> </a:t>
            </a:r>
            <a:r>
              <a:rPr lang="en-US" dirty="0" err="1"/>
              <a:t>költséghatékony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egyszerűen</a:t>
            </a:r>
            <a:r>
              <a:rPr lang="en-US" dirty="0"/>
              <a:t> </a:t>
            </a:r>
            <a:r>
              <a:rPr lang="en-US" dirty="0" err="1"/>
              <a:t>beállítható</a:t>
            </a:r>
            <a:r>
              <a:rPr lang="en-US" dirty="0"/>
              <a:t> </a:t>
            </a:r>
            <a:r>
              <a:rPr lang="en-US" dirty="0" err="1"/>
              <a:t>megoldást</a:t>
            </a:r>
            <a:r>
              <a:rPr lang="en-US" dirty="0"/>
              <a:t> ad </a:t>
            </a:r>
            <a:r>
              <a:rPr lang="en-US" dirty="0" err="1"/>
              <a:t>dinamikus</a:t>
            </a:r>
            <a:r>
              <a:rPr lang="en-US" dirty="0"/>
              <a:t> </a:t>
            </a:r>
            <a:r>
              <a:rPr lang="en-US" dirty="0" err="1"/>
              <a:t>webhelyek</a:t>
            </a:r>
            <a:r>
              <a:rPr lang="en-US" dirty="0"/>
              <a:t> </a:t>
            </a:r>
            <a:r>
              <a:rPr lang="en-US" dirty="0" err="1"/>
              <a:t>szolgáltatására</a:t>
            </a:r>
            <a:r>
              <a:rPr lang="en-US" dirty="0"/>
              <a:t>.</a:t>
            </a:r>
            <a:endParaRPr lang="hu-HU" dirty="0"/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53878" y="229350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18.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02775" y="302375"/>
            <a:ext cx="6053938" cy="1273037"/>
          </a:xfrm>
        </p:spPr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MySql</a:t>
            </a:r>
            <a:r>
              <a:rPr lang="hu-HU" dirty="0"/>
              <a:t> adatbázis könnyen és egyszerűen kezelhető PHP </a:t>
            </a:r>
            <a:r>
              <a:rPr lang="hu-HU" dirty="0" err="1"/>
              <a:t>fügvényekkel</a:t>
            </a:r>
            <a:r>
              <a:rPr lang="hu-HU" dirty="0"/>
              <a:t>.</a:t>
            </a:r>
            <a:br>
              <a:rPr lang="hu-HU" dirty="0"/>
            </a:br>
            <a:r>
              <a:rPr lang="hu-HU" dirty="0"/>
              <a:t>A </a:t>
            </a:r>
            <a:r>
              <a:rPr lang="hu-HU" dirty="0" err="1"/>
              <a:t>MySQL</a:t>
            </a:r>
            <a:r>
              <a:rPr lang="hu-HU" dirty="0"/>
              <a:t> adatbázisok adminisztrációjára a </a:t>
            </a:r>
            <a:r>
              <a:rPr lang="hu-HU" dirty="0" err="1"/>
              <a:t>phpMyAdmint</a:t>
            </a:r>
            <a:r>
              <a:rPr lang="hu-HU" dirty="0"/>
              <a:t>  használjuk.</a:t>
            </a:r>
            <a:br>
              <a:rPr lang="hu-HU" dirty="0"/>
            </a:b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30997" y="204167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19.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75" y="2208194"/>
            <a:ext cx="5905041" cy="22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mboid 3"/>
          <p:cNvSpPr/>
          <p:nvPr/>
        </p:nvSpPr>
        <p:spPr>
          <a:xfrm>
            <a:off x="3138055" y="0"/>
            <a:ext cx="3709554" cy="5234152"/>
          </a:xfrm>
          <a:prstGeom prst="parallelogram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880989" y="2073573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Github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964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4693" y="228802"/>
            <a:ext cx="6763800" cy="503099"/>
          </a:xfrm>
        </p:spPr>
        <p:txBody>
          <a:bodyPr/>
          <a:lstStyle/>
          <a:p>
            <a:r>
              <a:rPr lang="hu-HU" dirty="0" smtClean="0"/>
              <a:t>Miért jó a </a:t>
            </a:r>
            <a:r>
              <a:rPr lang="hu-HU" dirty="0" err="1" smtClean="0"/>
              <a:t>Github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36900" y="228802"/>
            <a:ext cx="970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21.</a:t>
            </a:r>
            <a:endParaRPr lang="hu-HU" sz="4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95507" y="1090940"/>
            <a:ext cx="4572000" cy="523220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373E4D"/>
                </a:solidFill>
                <a:latin typeface="helvetica" panose="020B0604020202020204" pitchFamily="34" charset="0"/>
              </a:rPr>
              <a:t>A </a:t>
            </a:r>
            <a:r>
              <a:rPr lang="hu-HU" b="1" dirty="0" err="1">
                <a:solidFill>
                  <a:srgbClr val="373E4D"/>
                </a:solidFill>
                <a:latin typeface="helvetica" panose="020B0604020202020204" pitchFamily="34" charset="0"/>
              </a:rPr>
              <a:t>GitHub</a:t>
            </a:r>
            <a:r>
              <a:rPr lang="hu-HU" b="1" dirty="0">
                <a:solidFill>
                  <a:srgbClr val="373E4D"/>
                </a:solidFill>
                <a:latin typeface="helvetica" panose="020B0604020202020204" pitchFamily="34" charset="0"/>
              </a:rPr>
              <a:t> egy olyan verziókövető rendszer, amely nagyban megkönnyíti egy projekt lebonyolítását.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4572000" y="1796574"/>
            <a:ext cx="4572000" cy="73866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A fejlesztők feltölthetik </a:t>
            </a:r>
            <a:r>
              <a:rPr lang="hu-HU" dirty="0" smtClean="0">
                <a:solidFill>
                  <a:srgbClr val="373E4D"/>
                </a:solidFill>
                <a:latin typeface="helvetica" panose="020B0604020202020204" pitchFamily="34" charset="0"/>
              </a:rPr>
              <a:t>projektjüket a </a:t>
            </a:r>
            <a:r>
              <a:rPr lang="hu-HU" dirty="0" err="1">
                <a:solidFill>
                  <a:srgbClr val="373E4D"/>
                </a:solidFill>
                <a:latin typeface="helvetica" panose="020B0604020202020204" pitchFamily="34" charset="0"/>
              </a:rPr>
              <a:t>GitHub</a:t>
            </a:r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 szerverére, majd azt </a:t>
            </a:r>
            <a:r>
              <a:rPr lang="hu-HU" dirty="0" smtClean="0">
                <a:solidFill>
                  <a:srgbClr val="373E4D"/>
                </a:solidFill>
                <a:latin typeface="helvetica" panose="020B0604020202020204" pitchFamily="34" charset="0"/>
              </a:rPr>
              <a:t>minden </a:t>
            </a:r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fejlesztő szinkronizálhatja a saját számítógépére.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095507" y="2701401"/>
            <a:ext cx="4572000" cy="73866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A verziókövetés abban nyilvánul meg, hogy minden egyes változtatás, ún. </a:t>
            </a:r>
            <a:r>
              <a:rPr lang="hu-HU" dirty="0" err="1">
                <a:solidFill>
                  <a:srgbClr val="373E4D"/>
                </a:solidFill>
                <a:latin typeface="helvetica" panose="020B0604020202020204" pitchFamily="34" charset="0"/>
              </a:rPr>
              <a:t>commit</a:t>
            </a:r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 után, bár az új verzió lesz aktualizálva, az összes korábbi verziót </a:t>
            </a:r>
            <a:r>
              <a:rPr lang="hu-HU" dirty="0" err="1">
                <a:solidFill>
                  <a:srgbClr val="373E4D"/>
                </a:solidFill>
                <a:latin typeface="helvetica" panose="020B0604020202020204" pitchFamily="34" charset="0"/>
              </a:rPr>
              <a:t>megjegyzi</a:t>
            </a:r>
            <a:r>
              <a:rPr lang="hu-HU" dirty="0">
                <a:solidFill>
                  <a:srgbClr val="373E4D"/>
                </a:solidFill>
                <a:latin typeface="helvetica" panose="020B0604020202020204" pitchFamily="34" charset="0"/>
              </a:rPr>
              <a:t>. 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4666593" y="3784421"/>
            <a:ext cx="4572000" cy="52322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hu-HU" b="1" dirty="0"/>
              <a:t>Minden fejlesztőnek célszerű a legfrissebb verziót letölteni a munkája megkezdése előtt.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9" y="3784421"/>
            <a:ext cx="3899743" cy="10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66711" y="228802"/>
            <a:ext cx="6763800" cy="503099"/>
          </a:xfrm>
        </p:spPr>
        <p:txBody>
          <a:bodyPr/>
          <a:lstStyle/>
          <a:p>
            <a:r>
              <a:rPr lang="hu-HU" dirty="0" smtClean="0"/>
              <a:t>Mire kell figyelnünk? A </a:t>
            </a:r>
            <a:r>
              <a:rPr lang="hu-HU" dirty="0" err="1" smtClean="0"/>
              <a:t>Github</a:t>
            </a:r>
            <a:r>
              <a:rPr lang="hu-HU" dirty="0" smtClean="0"/>
              <a:t> valóban jó számunkra?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61308" y="92259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22</a:t>
            </a:r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098330" y="1379240"/>
            <a:ext cx="6947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i="1" dirty="0" smtClean="0"/>
              <a:t>Minden fejlesztő külön fájlt módosít a káosz elkerülése érdekében, ugyanis ha egy fájlt ketten szerkesztenek egyidejűleg, akkor annak a munkája elveszik, aki korábban tölti fel a fájlt, mert a második a saját feltöltésével felülírja azt.</a:t>
            </a:r>
            <a:endParaRPr lang="hu-HU" sz="1600" i="1" dirty="0"/>
          </a:p>
        </p:txBody>
      </p:sp>
      <p:sp>
        <p:nvSpPr>
          <p:cNvPr id="5" name="Téglalap 4"/>
          <p:cNvSpPr/>
          <p:nvPr/>
        </p:nvSpPr>
        <p:spPr>
          <a:xfrm>
            <a:off x="1266711" y="3118824"/>
            <a:ext cx="26748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373E4D"/>
                </a:solidFill>
                <a:latin typeface="helvetica" panose="020B0604020202020204" pitchFamily="34" charset="0"/>
              </a:rPr>
              <a:t>A párhuzamos </a:t>
            </a:r>
            <a:r>
              <a:rPr lang="hu-HU" b="1" dirty="0" smtClean="0">
                <a:solidFill>
                  <a:srgbClr val="373E4D"/>
                </a:solidFill>
                <a:latin typeface="helvetica" panose="020B0604020202020204" pitchFamily="34" charset="0"/>
              </a:rPr>
              <a:t>munkánál </a:t>
            </a:r>
            <a:r>
              <a:rPr lang="hu-HU" b="1" dirty="0">
                <a:solidFill>
                  <a:srgbClr val="373E4D"/>
                </a:solidFill>
                <a:latin typeface="helvetica" panose="020B0604020202020204" pitchFamily="34" charset="0"/>
              </a:rPr>
              <a:t>figyelni kell, hogy mindenki külön fájllal dolgozzon. Ha ezt szem előtt tartjuk, akkor jobbat nem is kívánhatunk a </a:t>
            </a:r>
            <a:r>
              <a:rPr lang="hu-HU" b="1" dirty="0" err="1">
                <a:solidFill>
                  <a:srgbClr val="373E4D"/>
                </a:solidFill>
                <a:latin typeface="helvetica" panose="020B0604020202020204" pitchFamily="34" charset="0"/>
              </a:rPr>
              <a:t>GitHub-nál</a:t>
            </a:r>
            <a:r>
              <a:rPr lang="hu-HU" b="1" dirty="0">
                <a:solidFill>
                  <a:srgbClr val="373E4D"/>
                </a:solidFill>
                <a:latin typeface="helvetica" panose="020B0604020202020204" pitchFamily="34" charset="0"/>
              </a:rPr>
              <a:t>.</a:t>
            </a:r>
            <a:endParaRPr lang="hu-HU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64" y="2536422"/>
            <a:ext cx="2256376" cy="22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t="-3000" r="-4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mbusz 1"/>
          <p:cNvSpPr/>
          <p:nvPr/>
        </p:nvSpPr>
        <p:spPr>
          <a:xfrm>
            <a:off x="2569778" y="513119"/>
            <a:ext cx="4004441" cy="4044238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74209" y="1710691"/>
            <a:ext cx="25955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Apache</a:t>
            </a:r>
            <a:r>
              <a:rPr lang="hu-HU" sz="4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 </a:t>
            </a:r>
            <a:br>
              <a:rPr lang="hu-HU" sz="4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4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web server</a:t>
            </a:r>
            <a:endParaRPr lang="hu-HU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62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511972" y="302375"/>
            <a:ext cx="6337738" cy="1207100"/>
          </a:xfrm>
        </p:spPr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Apache HTTP Server (</a:t>
            </a:r>
            <a:r>
              <a:rPr lang="en-US" dirty="0" err="1"/>
              <a:t>röviden</a:t>
            </a:r>
            <a:r>
              <a:rPr lang="en-US" dirty="0"/>
              <a:t> Apache)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</a:t>
            </a:r>
            <a:r>
              <a:rPr lang="en-US" dirty="0" err="1"/>
              <a:t>webkiszolgáló</a:t>
            </a:r>
            <a:r>
              <a:rPr lang="en-US" dirty="0"/>
              <a:t> </a:t>
            </a:r>
            <a:r>
              <a:rPr lang="en-US" dirty="0" err="1"/>
              <a:t>alkalmazás</a:t>
            </a:r>
            <a:r>
              <a:rPr lang="en-US" dirty="0"/>
              <a:t>,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szoftver</a:t>
            </a:r>
            <a:r>
              <a:rPr lang="en-US" dirty="0"/>
              <a:t>, </a:t>
            </a:r>
            <a:r>
              <a:rPr lang="en-US" dirty="0" err="1"/>
              <a:t>mely</a:t>
            </a:r>
            <a:r>
              <a:rPr lang="en-US" dirty="0"/>
              <a:t> </a:t>
            </a:r>
            <a:r>
              <a:rPr lang="en-US" dirty="0" err="1"/>
              <a:t>kulcsfontosságú</a:t>
            </a:r>
            <a:r>
              <a:rPr lang="en-US" dirty="0"/>
              <a:t> </a:t>
            </a:r>
            <a:r>
              <a:rPr lang="en-US" dirty="0" err="1"/>
              <a:t>szerepet</a:t>
            </a:r>
            <a:r>
              <a:rPr lang="en-US" dirty="0"/>
              <a:t> </a:t>
            </a:r>
            <a:r>
              <a:rPr lang="en-US" dirty="0" err="1"/>
              <a:t>játszott</a:t>
            </a:r>
            <a:r>
              <a:rPr lang="en-US" dirty="0"/>
              <a:t> a World Wide Web </a:t>
            </a:r>
            <a:r>
              <a:rPr lang="en-US" dirty="0" err="1"/>
              <a:t>elterjedésében</a:t>
            </a:r>
            <a:r>
              <a:rPr lang="en-US" dirty="0"/>
              <a:t>. 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/>
              <a:t>Az</a:t>
            </a:r>
            <a:r>
              <a:rPr lang="en-US" dirty="0"/>
              <a:t> Apache </a:t>
            </a:r>
            <a:r>
              <a:rPr lang="en-US" dirty="0" err="1"/>
              <a:t>Szoftver</a:t>
            </a:r>
            <a:r>
              <a:rPr lang="en-US" dirty="0"/>
              <a:t> </a:t>
            </a:r>
            <a:r>
              <a:rPr lang="en-US" dirty="0" err="1"/>
              <a:t>Alapítvány</a:t>
            </a:r>
            <a:r>
              <a:rPr lang="en-US" dirty="0"/>
              <a:t> </a:t>
            </a:r>
            <a:r>
              <a:rPr lang="en-US" dirty="0" err="1"/>
              <a:t>szoftvereinek</a:t>
            </a:r>
            <a:r>
              <a:rPr lang="en-US" dirty="0"/>
              <a:t> </a:t>
            </a:r>
            <a:r>
              <a:rPr lang="en-US" dirty="0" err="1"/>
              <a:t>licence</a:t>
            </a:r>
            <a:r>
              <a:rPr lang="en-US" dirty="0"/>
              <a:t> (</a:t>
            </a:r>
            <a:r>
              <a:rPr lang="en-US" dirty="0" err="1"/>
              <a:t>az</a:t>
            </a:r>
            <a:r>
              <a:rPr lang="en-US" dirty="0"/>
              <a:t> Apache </a:t>
            </a:r>
            <a:r>
              <a:rPr lang="en-US" dirty="0" err="1"/>
              <a:t>Szoftver</a:t>
            </a:r>
            <a:r>
              <a:rPr lang="en-US" dirty="0"/>
              <a:t> </a:t>
            </a:r>
            <a:r>
              <a:rPr lang="en-US" dirty="0" err="1"/>
              <a:t>Licenc</a:t>
            </a:r>
            <a:r>
              <a:rPr lang="en-US" dirty="0"/>
              <a:t>) </a:t>
            </a:r>
            <a:r>
              <a:rPr lang="en-US" dirty="0" err="1"/>
              <a:t>megengedi</a:t>
            </a:r>
            <a:r>
              <a:rPr lang="en-US" dirty="0"/>
              <a:t> a </a:t>
            </a:r>
            <a:r>
              <a:rPr lang="en-US" dirty="0" err="1"/>
              <a:t>szoftver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módosított</a:t>
            </a:r>
            <a:r>
              <a:rPr lang="en-US" dirty="0"/>
              <a:t> </a:t>
            </a:r>
            <a:r>
              <a:rPr lang="en-US" dirty="0" err="1"/>
              <a:t>változatainak</a:t>
            </a:r>
            <a:r>
              <a:rPr lang="en-US" dirty="0"/>
              <a:t> a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zárt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</a:t>
            </a:r>
            <a:r>
              <a:rPr lang="en-US" dirty="0" err="1"/>
              <a:t>terjesztését</a:t>
            </a:r>
            <a:r>
              <a:rPr lang="en-US" dirty="0"/>
              <a:t> </a:t>
            </a:r>
            <a:r>
              <a:rPr lang="en-US" dirty="0" err="1"/>
              <a:t>egyaránt</a:t>
            </a:r>
            <a:r>
              <a:rPr lang="en-US" dirty="0" smtClean="0"/>
              <a:t>.</a:t>
            </a:r>
            <a:endParaRPr lang="hu-HU" dirty="0" smtClean="0"/>
          </a:p>
          <a:p>
            <a:pPr>
              <a:buNone/>
            </a:pPr>
            <a:endParaRPr lang="hu-HU" sz="2000" dirty="0"/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31844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24.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8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902775" y="302375"/>
            <a:ext cx="5718600" cy="120327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webalkalmazásokat</a:t>
            </a:r>
            <a:r>
              <a:rPr lang="en-US" dirty="0"/>
              <a:t> </a:t>
            </a:r>
            <a:r>
              <a:rPr lang="en-US" dirty="0" err="1"/>
              <a:t>készítő</a:t>
            </a:r>
            <a:r>
              <a:rPr lang="en-US" dirty="0"/>
              <a:t> </a:t>
            </a:r>
            <a:r>
              <a:rPr lang="en-US" dirty="0" err="1"/>
              <a:t>szoftverfejlesztők</a:t>
            </a:r>
            <a:r>
              <a:rPr lang="en-US" dirty="0"/>
              <a:t> is </a:t>
            </a:r>
            <a:r>
              <a:rPr lang="en-US" dirty="0" err="1"/>
              <a:t>gyakran</a:t>
            </a:r>
            <a:r>
              <a:rPr lang="en-US" dirty="0"/>
              <a:t> </a:t>
            </a:r>
            <a:r>
              <a:rPr lang="en-US" dirty="0" err="1"/>
              <a:t>használnak</a:t>
            </a:r>
            <a:r>
              <a:rPr lang="en-US" dirty="0"/>
              <a:t> a </a:t>
            </a:r>
            <a:r>
              <a:rPr lang="en-US" dirty="0" err="1"/>
              <a:t>személyi</a:t>
            </a:r>
            <a:r>
              <a:rPr lang="en-US" dirty="0"/>
              <a:t> </a:t>
            </a:r>
            <a:r>
              <a:rPr lang="en-US" dirty="0" err="1"/>
              <a:t>számítógépükön</a:t>
            </a:r>
            <a:r>
              <a:rPr lang="en-US" dirty="0"/>
              <a:t> </a:t>
            </a:r>
            <a:r>
              <a:rPr lang="en-US" dirty="0" err="1"/>
              <a:t>telepített</a:t>
            </a:r>
            <a:r>
              <a:rPr lang="en-US" dirty="0"/>
              <a:t> Apache </a:t>
            </a:r>
            <a:r>
              <a:rPr lang="en-US" dirty="0" err="1"/>
              <a:t>webszervert</a:t>
            </a:r>
            <a:r>
              <a:rPr lang="en-US" dirty="0"/>
              <a:t> a </a:t>
            </a:r>
            <a:r>
              <a:rPr lang="en-US" dirty="0" err="1"/>
              <a:t>fejlesztett</a:t>
            </a:r>
            <a:r>
              <a:rPr lang="en-US" dirty="0"/>
              <a:t> </a:t>
            </a:r>
            <a:r>
              <a:rPr lang="en-US" dirty="0" err="1"/>
              <a:t>kód</a:t>
            </a:r>
            <a:r>
              <a:rPr lang="en-US" dirty="0"/>
              <a:t> </a:t>
            </a:r>
            <a:r>
              <a:rPr lang="en-US" dirty="0" err="1"/>
              <a:t>tesztelésére</a:t>
            </a:r>
            <a:r>
              <a:rPr lang="en-US" dirty="0"/>
              <a:t>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4371725" y="1505653"/>
            <a:ext cx="2780700" cy="3125100"/>
          </a:xfrm>
        </p:spPr>
        <p:txBody>
          <a:bodyPr/>
          <a:lstStyle/>
          <a:p>
            <a:pPr>
              <a:buNone/>
            </a:pPr>
            <a:r>
              <a:rPr lang="hu-HU" sz="1600" dirty="0"/>
              <a:t>Az </a:t>
            </a:r>
            <a:r>
              <a:rPr lang="hu-HU" sz="1600" dirty="0" err="1"/>
              <a:t>Apache</a:t>
            </a:r>
            <a:r>
              <a:rPr lang="hu-HU" sz="1600" dirty="0"/>
              <a:t> nem csak weboldalak, hanem egyéb tartalom publikálására is használható, például tetszőleges fájlok megosztására is. Ha egy felhasználó telepíti az </a:t>
            </a:r>
            <a:r>
              <a:rPr lang="hu-HU" sz="1600" dirty="0" err="1"/>
              <a:t>Apache-ot</a:t>
            </a:r>
            <a:r>
              <a:rPr lang="hu-HU" sz="1600" dirty="0"/>
              <a:t> a személyi számítógépén, akkor tetszőleges fájlokat meg tud azon keresztül osztani, ha bemásolja őket az </a:t>
            </a:r>
            <a:r>
              <a:rPr lang="hu-HU" sz="1600" dirty="0" err="1"/>
              <a:t>Apache</a:t>
            </a:r>
            <a:r>
              <a:rPr lang="hu-HU" sz="1600" dirty="0"/>
              <a:t> </a:t>
            </a:r>
            <a:r>
              <a:rPr lang="hu-HU" sz="1600" dirty="0" err="1"/>
              <a:t>document</a:t>
            </a:r>
            <a:r>
              <a:rPr lang="hu-HU" sz="1600" dirty="0"/>
              <a:t> </a:t>
            </a:r>
            <a:r>
              <a:rPr lang="hu-HU" sz="1600" dirty="0" err="1"/>
              <a:t>root</a:t>
            </a:r>
            <a:r>
              <a:rPr lang="hu-HU" sz="1600" dirty="0"/>
              <a:t> könyvtárába.</a:t>
            </a:r>
          </a:p>
        </p:txBody>
      </p:sp>
      <p:sp>
        <p:nvSpPr>
          <p:cNvPr id="3" name="Téglalap 2"/>
          <p:cNvSpPr/>
          <p:nvPr/>
        </p:nvSpPr>
        <p:spPr>
          <a:xfrm>
            <a:off x="43631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25.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31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2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746962"/>
            <a:ext cx="9144000" cy="1576552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965083" y="1876964"/>
            <a:ext cx="7213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Alkalmazott tervezési technika</a:t>
            </a:r>
            <a:br>
              <a:rPr lang="hu-HU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4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UML</a:t>
            </a:r>
            <a:endParaRPr lang="hu-HU" sz="4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54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/>
          <p:cNvSpPr>
            <a:spLocks noGrp="1"/>
          </p:cNvSpPr>
          <p:nvPr>
            <p:ph type="body" idx="2"/>
          </p:nvPr>
        </p:nvSpPr>
        <p:spPr>
          <a:xfrm>
            <a:off x="4844804" y="1254078"/>
            <a:ext cx="1914900" cy="3386999"/>
          </a:xfrm>
        </p:spPr>
        <p:txBody>
          <a:bodyPr/>
          <a:lstStyle/>
          <a:p>
            <a:pPr>
              <a:buNone/>
            </a:pPr>
            <a:r>
              <a:rPr lang="en-US" sz="1600" dirty="0" err="1"/>
              <a:t>Esetünkben</a:t>
            </a:r>
            <a:r>
              <a:rPr lang="en-US" sz="1600" dirty="0"/>
              <a:t>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objektumorientált</a:t>
            </a:r>
            <a:r>
              <a:rPr lang="en-US" sz="1600" dirty="0"/>
              <a:t> </a:t>
            </a:r>
            <a:r>
              <a:rPr lang="en-US" sz="1600" dirty="0" err="1"/>
              <a:t>módon</a:t>
            </a:r>
            <a:r>
              <a:rPr lang="en-US" sz="1600" dirty="0"/>
              <a:t> </a:t>
            </a:r>
            <a:r>
              <a:rPr lang="en-US" sz="1600" dirty="0" err="1"/>
              <a:t>használjuk</a:t>
            </a:r>
            <a:r>
              <a:rPr lang="en-US" sz="1600" dirty="0"/>
              <a:t> a PHP-t </a:t>
            </a:r>
            <a:r>
              <a:rPr lang="en-US" sz="1600" dirty="0" err="1"/>
              <a:t>bár</a:t>
            </a:r>
            <a:r>
              <a:rPr lang="en-US" sz="1600" dirty="0"/>
              <a:t> </a:t>
            </a:r>
            <a:r>
              <a:rPr lang="en-US" sz="1600" dirty="0" err="1"/>
              <a:t>megtehetnénk</a:t>
            </a:r>
            <a:r>
              <a:rPr lang="en-US" sz="1600" dirty="0"/>
              <a:t> de </a:t>
            </a:r>
            <a:r>
              <a:rPr lang="en-US" sz="1600" dirty="0" err="1"/>
              <a:t>akkor</a:t>
            </a:r>
            <a:r>
              <a:rPr lang="en-US" sz="1600" dirty="0"/>
              <a:t> </a:t>
            </a:r>
            <a:r>
              <a:rPr lang="en-US" sz="1600" dirty="0" err="1"/>
              <a:t>csökkenne</a:t>
            </a:r>
            <a:r>
              <a:rPr lang="en-US" sz="1600" dirty="0"/>
              <a:t> a </a:t>
            </a:r>
            <a:r>
              <a:rPr lang="en-US" sz="1600" dirty="0" err="1"/>
              <a:t>bevonható</a:t>
            </a:r>
            <a:r>
              <a:rPr lang="en-US" sz="1600" dirty="0"/>
              <a:t> </a:t>
            </a:r>
            <a:r>
              <a:rPr lang="en-US" sz="1600" dirty="0" err="1"/>
              <a:t>programozók</a:t>
            </a:r>
            <a:r>
              <a:rPr lang="en-US" sz="1600" dirty="0"/>
              <a:t> </a:t>
            </a:r>
            <a:r>
              <a:rPr lang="en-US" sz="1600" dirty="0" err="1"/>
              <a:t>száma</a:t>
            </a:r>
            <a:r>
              <a:rPr lang="en-US" sz="1600" dirty="0"/>
              <a:t>.</a:t>
            </a:r>
            <a:endParaRPr lang="hu-HU" sz="1600" dirty="0"/>
          </a:p>
          <a:p>
            <a:endParaRPr lang="hu-HU" dirty="0"/>
          </a:p>
        </p:txBody>
      </p:sp>
      <p:sp>
        <p:nvSpPr>
          <p:cNvPr id="9" name="Szöveg helye 8"/>
          <p:cNvSpPr>
            <a:spLocks noGrp="1"/>
          </p:cNvSpPr>
          <p:nvPr>
            <p:ph type="body" idx="3"/>
          </p:nvPr>
        </p:nvSpPr>
        <p:spPr>
          <a:xfrm>
            <a:off x="6947689" y="1015589"/>
            <a:ext cx="1914900" cy="3386999"/>
          </a:xfrm>
        </p:spPr>
        <p:txBody>
          <a:bodyPr/>
          <a:lstStyle/>
          <a:p>
            <a:pPr>
              <a:buNone/>
            </a:pPr>
            <a:r>
              <a:rPr lang="en-US" sz="1600" dirty="0" err="1"/>
              <a:t>Ennek</a:t>
            </a:r>
            <a:r>
              <a:rPr lang="en-US" sz="1600" dirty="0"/>
              <a:t> </a:t>
            </a:r>
            <a:r>
              <a:rPr lang="en-US" sz="1600" dirty="0" err="1"/>
              <a:t>ellenére</a:t>
            </a:r>
            <a:r>
              <a:rPr lang="en-US" sz="1600" dirty="0"/>
              <a:t> UML </a:t>
            </a:r>
            <a:r>
              <a:rPr lang="en-US" sz="1600" dirty="0" err="1"/>
              <a:t>osztálydiagram</a:t>
            </a:r>
            <a:r>
              <a:rPr lang="en-US" sz="1600" dirty="0"/>
              <a:t> </a:t>
            </a:r>
            <a:r>
              <a:rPr lang="en-US" sz="1600" dirty="0" err="1"/>
              <a:t>nagy</a:t>
            </a:r>
            <a:r>
              <a:rPr lang="en-US" sz="1600" dirty="0"/>
              <a:t> </a:t>
            </a:r>
            <a:r>
              <a:rPr lang="en-US" sz="1600" dirty="0" err="1"/>
              <a:t>segítséget</a:t>
            </a:r>
            <a:r>
              <a:rPr lang="en-US" sz="1600" dirty="0"/>
              <a:t> </a:t>
            </a:r>
            <a:r>
              <a:rPr lang="en-US" sz="1600" dirty="0" err="1"/>
              <a:t>jelent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egységes</a:t>
            </a:r>
            <a:r>
              <a:rPr lang="en-US" sz="1600" dirty="0"/>
              <a:t> </a:t>
            </a:r>
            <a:r>
              <a:rPr lang="en-US" sz="1600" dirty="0" err="1"/>
              <a:t>jelölésrendszer</a:t>
            </a:r>
            <a:r>
              <a:rPr lang="en-US" sz="1600" dirty="0"/>
              <a:t> </a:t>
            </a:r>
            <a:r>
              <a:rPr lang="en-US" sz="1600" dirty="0" err="1"/>
              <a:t>és</a:t>
            </a:r>
            <a:r>
              <a:rPr lang="en-US" sz="1600" dirty="0"/>
              <a:t> a </a:t>
            </a:r>
            <a:r>
              <a:rPr lang="en-US" sz="1600" dirty="0" err="1"/>
              <a:t>közös</a:t>
            </a:r>
            <a:r>
              <a:rPr lang="en-US" sz="1600" dirty="0"/>
              <a:t> </a:t>
            </a:r>
            <a:r>
              <a:rPr lang="en-US" sz="1600" dirty="0" err="1"/>
              <a:t>munka</a:t>
            </a:r>
            <a:r>
              <a:rPr lang="en-US" sz="1600" dirty="0"/>
              <a:t> </a:t>
            </a:r>
            <a:r>
              <a:rPr lang="en-US" sz="1600" dirty="0" err="1"/>
              <a:t>megvalósításához</a:t>
            </a:r>
            <a:r>
              <a:rPr lang="en-US" sz="1600" dirty="0"/>
              <a:t>.</a:t>
            </a:r>
            <a:r>
              <a:rPr lang="en-US" sz="1600" b="1" dirty="0"/>
              <a:t/>
            </a:r>
            <a:br>
              <a:rPr lang="en-US" sz="1600" b="1" dirty="0"/>
            </a:br>
            <a:endParaRPr lang="hu-HU" sz="16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864436" y="149309"/>
            <a:ext cx="5718600" cy="503099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Az</a:t>
            </a:r>
            <a:r>
              <a:rPr lang="en-US" dirty="0">
                <a:solidFill>
                  <a:srgbClr val="FF0000"/>
                </a:solidFill>
              </a:rPr>
              <a:t> UML </a:t>
            </a:r>
            <a:r>
              <a:rPr lang="en-US" dirty="0" err="1">
                <a:solidFill>
                  <a:srgbClr val="FF0000"/>
                </a:solidFill>
              </a:rPr>
              <a:t>egy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egységes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modellező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nyelv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Egy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szoftver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megalapozott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kidolgozásának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elkészítési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folyamatát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szolgálja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31845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27.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Szöveg helye 4"/>
          <p:cNvSpPr>
            <a:spLocks noGrp="1"/>
          </p:cNvSpPr>
          <p:nvPr>
            <p:ph type="body" idx="1"/>
          </p:nvPr>
        </p:nvSpPr>
        <p:spPr>
          <a:xfrm>
            <a:off x="2469931" y="1538525"/>
            <a:ext cx="2347744" cy="3386999"/>
          </a:xfrm>
        </p:spPr>
        <p:txBody>
          <a:bodyPr/>
          <a:lstStyle/>
          <a:p>
            <a:pPr>
              <a:buNone/>
            </a:pP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elnevezés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angol</a:t>
            </a:r>
            <a:r>
              <a:rPr lang="en-US" sz="1800" dirty="0"/>
              <a:t> Unified Modeling Language (</a:t>
            </a:r>
            <a:r>
              <a:rPr lang="en-US" sz="1800" dirty="0" err="1"/>
              <a:t>magyarul</a:t>
            </a:r>
            <a:r>
              <a:rPr lang="en-US" sz="1800" dirty="0"/>
              <a:t>: </a:t>
            </a:r>
            <a:r>
              <a:rPr lang="en-US" sz="1800" dirty="0" err="1"/>
              <a:t>Egységes</a:t>
            </a:r>
            <a:r>
              <a:rPr lang="en-US" sz="1800" dirty="0"/>
              <a:t> </a:t>
            </a:r>
            <a:r>
              <a:rPr lang="en-US" sz="1800" dirty="0" err="1"/>
              <a:t>modellező</a:t>
            </a:r>
            <a:r>
              <a:rPr lang="en-US" sz="1800" dirty="0"/>
              <a:t> </a:t>
            </a:r>
            <a:r>
              <a:rPr lang="en-US" sz="1800" dirty="0" err="1"/>
              <a:t>nyelv</a:t>
            </a:r>
            <a:r>
              <a:rPr lang="en-US" sz="1800" dirty="0"/>
              <a:t>) </a:t>
            </a:r>
            <a:r>
              <a:rPr lang="en-US" sz="1800" dirty="0" err="1"/>
              <a:t>kezdőbetűiből</a:t>
            </a:r>
            <a:r>
              <a:rPr lang="en-US" sz="1800" dirty="0"/>
              <a:t> </a:t>
            </a:r>
            <a:r>
              <a:rPr lang="en-US" sz="1800" dirty="0" err="1"/>
              <a:t>származik</a:t>
            </a:r>
            <a:r>
              <a:rPr lang="en-US" sz="1800" dirty="0"/>
              <a:t>.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objektumorientált</a:t>
            </a:r>
            <a:r>
              <a:rPr lang="en-US" sz="1800" dirty="0"/>
              <a:t> </a:t>
            </a:r>
            <a:r>
              <a:rPr lang="en-US" sz="1800" dirty="0" err="1"/>
              <a:t>szoftverek</a:t>
            </a:r>
            <a:r>
              <a:rPr lang="en-US" sz="1800" dirty="0"/>
              <a:t> </a:t>
            </a:r>
            <a:r>
              <a:rPr lang="en-US" sz="1800" dirty="0" err="1"/>
              <a:t>fejlesztéséhez</a:t>
            </a:r>
            <a:r>
              <a:rPr lang="en-US" sz="1800" dirty="0"/>
              <a:t> </a:t>
            </a:r>
            <a:r>
              <a:rPr lang="en-US" sz="1800" dirty="0" err="1"/>
              <a:t>alkalmazzák</a:t>
            </a:r>
            <a:r>
              <a:rPr lang="en-US" sz="1800" dirty="0"/>
              <a:t>.</a:t>
            </a:r>
            <a:endParaRPr lang="hu-HU" sz="1800" dirty="0"/>
          </a:p>
          <a:p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35" y="3310759"/>
            <a:ext cx="2653009" cy="17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mbusz 7"/>
          <p:cNvSpPr/>
          <p:nvPr/>
        </p:nvSpPr>
        <p:spPr>
          <a:xfrm>
            <a:off x="2506337" y="440673"/>
            <a:ext cx="4131325" cy="4065223"/>
          </a:xfrm>
          <a:prstGeom prst="diamond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2625320" y="2217807"/>
            <a:ext cx="38933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Kiinduló állapot</a:t>
            </a:r>
            <a:endParaRPr lang="hu-HU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1795749"/>
            <a:ext cx="9144000" cy="1553379"/>
          </a:xfrm>
          <a:prstGeom prst="rect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88759" y="2110085"/>
            <a:ext cx="7566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felhasználók lehetőségei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119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20827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29.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58" y="232500"/>
            <a:ext cx="5752986" cy="46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mbusz 5"/>
          <p:cNvSpPr/>
          <p:nvPr/>
        </p:nvSpPr>
        <p:spPr>
          <a:xfrm>
            <a:off x="2429219" y="458558"/>
            <a:ext cx="4285561" cy="4153359"/>
          </a:xfrm>
          <a:prstGeom prst="diamond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963231" y="2110085"/>
            <a:ext cx="32175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rendszergazdák </a:t>
            </a:r>
            <a:b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lehetőségei</a:t>
            </a:r>
            <a:endParaRPr lang="hu-H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316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20828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31.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43" y="363557"/>
            <a:ext cx="6420400" cy="44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3556438"/>
            <a:ext cx="9144000" cy="1587062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762821" y="3888304"/>
            <a:ext cx="7366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weboldalak elrendezése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81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100" y="92259"/>
            <a:ext cx="6763800" cy="503099"/>
          </a:xfrm>
        </p:spPr>
        <p:txBody>
          <a:bodyPr/>
          <a:lstStyle/>
          <a:p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weboldal</a:t>
            </a:r>
            <a:r>
              <a:rPr lang="en-US" dirty="0"/>
              <a:t> </a:t>
            </a:r>
            <a:r>
              <a:rPr lang="en-US" dirty="0" err="1"/>
              <a:t>legfőbb</a:t>
            </a:r>
            <a:r>
              <a:rPr lang="en-US" dirty="0"/>
              <a:t> </a:t>
            </a:r>
            <a:r>
              <a:rPr lang="en-US" dirty="0" err="1"/>
              <a:t>célja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hasznos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átlátható</a:t>
            </a:r>
            <a:r>
              <a:rPr lang="en-US" dirty="0"/>
              <a:t> </a:t>
            </a:r>
            <a:r>
              <a:rPr lang="en-US" dirty="0" err="1"/>
              <a:t>legyen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3631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33.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90100" y="1316967"/>
            <a:ext cx="6965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weboldal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legfőbb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hasznos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átlátható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legyen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elegendő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számunkra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oldalunk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tudunk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hasznosítani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semmilyen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területen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csak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van.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fő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feladat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ezért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weboldal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szerkesztésénél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látogató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oldalra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kattint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lássa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webhely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mondanivalója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megfelelően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legyenek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elrendezve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menüsorok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listák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illetve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egyéb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hasznos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infomációk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789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099" y="207781"/>
            <a:ext cx="6763800" cy="503099"/>
          </a:xfrm>
        </p:spPr>
        <p:txBody>
          <a:bodyPr/>
          <a:lstStyle/>
          <a:p>
            <a:r>
              <a:rPr lang="hu-HU" dirty="0" smtClean="0"/>
              <a:t>Számítógépes ábrázolás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3631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34.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91" y="1143233"/>
            <a:ext cx="6345817" cy="408040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660634" y="1345324"/>
            <a:ext cx="5843752" cy="3058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660634" y="1345324"/>
            <a:ext cx="5843752" cy="4309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1660634" y="1776248"/>
            <a:ext cx="5843752" cy="2417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1660634" y="2017986"/>
            <a:ext cx="777766" cy="21230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2438400" y="2017986"/>
            <a:ext cx="4183117" cy="21230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621517" y="2017986"/>
            <a:ext cx="882869" cy="21230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2774863" y="1391509"/>
            <a:ext cx="359427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Oldal fejléce</a:t>
            </a:r>
            <a:endParaRPr lang="hu-H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963918" y="1753739"/>
            <a:ext cx="317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Menüsor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 rot="4711139">
            <a:off x="1318500" y="2936620"/>
            <a:ext cx="152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Helyi menüsor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774863" y="2535238"/>
            <a:ext cx="3447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/>
              <a:t>Tartalom</a:t>
            </a:r>
            <a:endParaRPr lang="hu-HU" sz="4400" dirty="0"/>
          </a:p>
        </p:txBody>
      </p:sp>
      <p:sp>
        <p:nvSpPr>
          <p:cNvPr id="17" name="Szövegdoboz 16"/>
          <p:cNvSpPr txBox="1"/>
          <p:nvPr/>
        </p:nvSpPr>
        <p:spPr>
          <a:xfrm rot="4059008">
            <a:off x="6137481" y="2892915"/>
            <a:ext cx="181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Kiegészítő tartalmak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034757" y="4099227"/>
            <a:ext cx="415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/>
              <a:t>Lábléc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39242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1650124"/>
            <a:ext cx="9144000" cy="1744717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1946" y="2242850"/>
            <a:ext cx="90599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Weboldalak</a:t>
            </a:r>
            <a:r>
              <a:rPr lang="en-US" sz="32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elrendezése</a:t>
            </a:r>
            <a:r>
              <a:rPr lang="en-US" sz="32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 a </a:t>
            </a:r>
            <a:r>
              <a:rPr lang="en-US" sz="3200" b="1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helyi</a:t>
            </a:r>
            <a:r>
              <a:rPr lang="en-US" sz="3200" b="1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menü</a:t>
            </a:r>
            <a:r>
              <a:rPr lang="hu-HU" sz="3200" b="1" dirty="0">
                <a:solidFill>
                  <a:schemeClr val="bg1"/>
                </a:solidFill>
                <a:latin typeface="Adobe Garamond Pro Bold" panose="02020702060506020403" pitchFamily="18" charset="-18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elrejtésével</a:t>
            </a:r>
            <a:endParaRPr lang="hu-HU" sz="3200" dirty="0">
              <a:solidFill>
                <a:schemeClr val="bg1"/>
              </a:solidFill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573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Miért</a:t>
            </a:r>
            <a:r>
              <a:rPr lang="en-US" dirty="0"/>
              <a:t> van </a:t>
            </a:r>
            <a:r>
              <a:rPr lang="en-US" dirty="0" err="1"/>
              <a:t>szükség</a:t>
            </a:r>
            <a:r>
              <a:rPr lang="en-US" dirty="0"/>
              <a:t> a </a:t>
            </a:r>
            <a:r>
              <a:rPr lang="en-US" dirty="0" err="1"/>
              <a:t>helyi</a:t>
            </a:r>
            <a:r>
              <a:rPr lang="en-US" dirty="0"/>
              <a:t> </a:t>
            </a:r>
            <a:r>
              <a:rPr lang="en-US" dirty="0" err="1"/>
              <a:t>menü</a:t>
            </a:r>
            <a:r>
              <a:rPr lang="en-US" dirty="0"/>
              <a:t> </a:t>
            </a:r>
            <a:r>
              <a:rPr lang="en-US" dirty="0" err="1"/>
              <a:t>elrejtésére</a:t>
            </a:r>
            <a:r>
              <a:rPr lang="en-US" dirty="0"/>
              <a:t>? 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2692743" y="1015589"/>
            <a:ext cx="2780700" cy="3913276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Számtalan</a:t>
            </a:r>
            <a:r>
              <a:rPr lang="en-US" dirty="0" smtClean="0"/>
              <a:t> </a:t>
            </a:r>
            <a:r>
              <a:rPr lang="en-US" dirty="0" err="1" smtClean="0"/>
              <a:t>okot</a:t>
            </a:r>
            <a:r>
              <a:rPr lang="en-US" dirty="0" smtClean="0"/>
              <a:t> </a:t>
            </a:r>
            <a:r>
              <a:rPr lang="en-US" dirty="0" err="1" smtClean="0"/>
              <a:t>tudnánk</a:t>
            </a:r>
            <a:r>
              <a:rPr lang="en-US" dirty="0" smtClean="0"/>
              <a:t> </a:t>
            </a:r>
            <a:r>
              <a:rPr lang="en-US" dirty="0" err="1" smtClean="0"/>
              <a:t>mondani</a:t>
            </a:r>
            <a:r>
              <a:rPr lang="en-US" dirty="0" smtClean="0"/>
              <a:t> de </a:t>
            </a:r>
            <a:r>
              <a:rPr lang="en-US" dirty="0" err="1" smtClean="0"/>
              <a:t>kezdjük</a:t>
            </a:r>
            <a:r>
              <a:rPr lang="en-US" dirty="0" smtClean="0"/>
              <a:t> a </a:t>
            </a:r>
            <a:r>
              <a:rPr lang="en-US" dirty="0" err="1" smtClean="0"/>
              <a:t>legfőbb</a:t>
            </a:r>
            <a:r>
              <a:rPr lang="en-US" dirty="0" smtClean="0"/>
              <a:t> </a:t>
            </a:r>
            <a:r>
              <a:rPr lang="en-US" dirty="0" err="1" smtClean="0"/>
              <a:t>okkal</a:t>
            </a:r>
            <a:r>
              <a:rPr lang="en-US" dirty="0" smtClean="0"/>
              <a:t>. 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en-US" dirty="0" err="1" smtClean="0"/>
              <a:t>Egyszerűség</a:t>
            </a:r>
            <a:r>
              <a:rPr lang="en-US" dirty="0" smtClean="0"/>
              <a:t>. </a:t>
            </a:r>
            <a:r>
              <a:rPr lang="en-US" dirty="0" err="1" smtClean="0"/>
              <a:t>Akár</a:t>
            </a:r>
            <a:r>
              <a:rPr lang="en-US" dirty="0" smtClean="0"/>
              <a:t> </a:t>
            </a:r>
            <a:r>
              <a:rPr lang="en-US" dirty="0" err="1" smtClean="0"/>
              <a:t>innovációnak</a:t>
            </a:r>
            <a:r>
              <a:rPr lang="en-US" dirty="0" smtClean="0"/>
              <a:t> is </a:t>
            </a:r>
            <a:r>
              <a:rPr lang="en-US" dirty="0" err="1" smtClean="0"/>
              <a:t>nevezhetjük</a:t>
            </a:r>
            <a:r>
              <a:rPr lang="en-US" dirty="0" smtClean="0"/>
              <a:t>. 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en-US" dirty="0" err="1"/>
              <a:t>Ezzel</a:t>
            </a:r>
            <a:r>
              <a:rPr lang="en-US" dirty="0"/>
              <a:t> a </a:t>
            </a:r>
            <a:r>
              <a:rPr lang="en-US" dirty="0" err="1"/>
              <a:t>lépéssel</a:t>
            </a:r>
            <a:r>
              <a:rPr lang="en-US" dirty="0"/>
              <a:t> </a:t>
            </a:r>
            <a:r>
              <a:rPr lang="en-US" dirty="0" err="1"/>
              <a:t>megkönnyítjük</a:t>
            </a:r>
            <a:r>
              <a:rPr lang="en-US" dirty="0"/>
              <a:t> mind a </a:t>
            </a:r>
            <a:r>
              <a:rPr lang="en-US" dirty="0" err="1"/>
              <a:t>számítógépes</a:t>
            </a:r>
            <a:r>
              <a:rPr lang="en-US" dirty="0"/>
              <a:t> mind </a:t>
            </a:r>
            <a:r>
              <a:rPr lang="en-US" dirty="0" err="1"/>
              <a:t>pedig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egyéb</a:t>
            </a:r>
            <a:r>
              <a:rPr lang="en-US" dirty="0"/>
              <a:t> </a:t>
            </a:r>
            <a:r>
              <a:rPr lang="en-US" dirty="0" err="1"/>
              <a:t>eszközön</a:t>
            </a:r>
            <a:r>
              <a:rPr lang="en-US" dirty="0"/>
              <a:t> </a:t>
            </a:r>
            <a:r>
              <a:rPr lang="en-US" dirty="0" err="1"/>
              <a:t>böngészők</a:t>
            </a:r>
            <a:r>
              <a:rPr lang="en-US" dirty="0"/>
              <a:t> </a:t>
            </a:r>
            <a:r>
              <a:rPr lang="en-US" dirty="0" err="1"/>
              <a:t>életét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>
          <a:xfrm>
            <a:off x="5762075" y="1383351"/>
            <a:ext cx="3221557" cy="2747215"/>
          </a:xfrm>
        </p:spPr>
        <p:txBody>
          <a:bodyPr/>
          <a:lstStyle/>
          <a:p>
            <a:pPr>
              <a:buNone/>
            </a:pPr>
            <a:r>
              <a:rPr lang="en-US" i="1" dirty="0" err="1"/>
              <a:t>Ugye</a:t>
            </a:r>
            <a:r>
              <a:rPr lang="en-US" i="1" dirty="0"/>
              <a:t> </a:t>
            </a:r>
            <a:r>
              <a:rPr lang="en-US" i="1" dirty="0" err="1"/>
              <a:t>mindenki</a:t>
            </a:r>
            <a:r>
              <a:rPr lang="en-US" i="1" dirty="0"/>
              <a:t> </a:t>
            </a:r>
            <a:r>
              <a:rPr lang="en-US" i="1" dirty="0" err="1"/>
              <a:t>találkozott</a:t>
            </a:r>
            <a:r>
              <a:rPr lang="en-US" i="1" dirty="0"/>
              <a:t> </a:t>
            </a:r>
            <a:r>
              <a:rPr lang="en-US" i="1" dirty="0" err="1"/>
              <a:t>már</a:t>
            </a:r>
            <a:r>
              <a:rPr lang="en-US" i="1" dirty="0"/>
              <a:t> </a:t>
            </a:r>
            <a:r>
              <a:rPr lang="en-US" i="1" dirty="0" err="1"/>
              <a:t>végtelenségig</a:t>
            </a:r>
            <a:r>
              <a:rPr lang="en-US" i="1" dirty="0"/>
              <a:t> </a:t>
            </a:r>
            <a:r>
              <a:rPr lang="en-US" i="1" dirty="0" err="1"/>
              <a:t>húzódó</a:t>
            </a:r>
            <a:r>
              <a:rPr lang="en-US" i="1" dirty="0"/>
              <a:t> </a:t>
            </a:r>
            <a:r>
              <a:rPr lang="en-US" i="1" dirty="0" err="1"/>
              <a:t>weblapokkal</a:t>
            </a:r>
            <a:r>
              <a:rPr lang="en-US" i="1" dirty="0"/>
              <a:t>? </a:t>
            </a:r>
            <a:r>
              <a:rPr lang="en-US" i="1" dirty="0" err="1"/>
              <a:t>Úgy</a:t>
            </a:r>
            <a:r>
              <a:rPr lang="en-US" i="1" dirty="0"/>
              <a:t> </a:t>
            </a:r>
            <a:r>
              <a:rPr lang="en-US" i="1" dirty="0" err="1"/>
              <a:t>gondoljuk</a:t>
            </a:r>
            <a:r>
              <a:rPr lang="en-US" i="1" dirty="0"/>
              <a:t> </a:t>
            </a:r>
            <a:r>
              <a:rPr lang="en-US" i="1" dirty="0" err="1"/>
              <a:t>ez</a:t>
            </a:r>
            <a:r>
              <a:rPr lang="en-US" i="1" dirty="0"/>
              <a:t> </a:t>
            </a:r>
            <a:r>
              <a:rPr lang="en-US" i="1" dirty="0" err="1"/>
              <a:t>végtelen</a:t>
            </a:r>
            <a:r>
              <a:rPr lang="en-US" i="1" dirty="0"/>
              <a:t> </a:t>
            </a:r>
            <a:r>
              <a:rPr lang="en-US" i="1" dirty="0" err="1"/>
              <a:t>sok</a:t>
            </a:r>
            <a:r>
              <a:rPr lang="en-US" i="1" dirty="0"/>
              <a:t> </a:t>
            </a:r>
            <a:r>
              <a:rPr lang="en-US" i="1" dirty="0" err="1"/>
              <a:t>időt</a:t>
            </a:r>
            <a:r>
              <a:rPr lang="en-US" i="1" dirty="0"/>
              <a:t> </a:t>
            </a:r>
            <a:r>
              <a:rPr lang="en-US" i="1" dirty="0" err="1"/>
              <a:t>elvesz</a:t>
            </a:r>
            <a:r>
              <a:rPr lang="en-US" i="1" dirty="0"/>
              <a:t> a </a:t>
            </a:r>
            <a:r>
              <a:rPr lang="en-US" i="1" dirty="0" err="1"/>
              <a:t>keresésünktől</a:t>
            </a:r>
            <a:r>
              <a:rPr lang="en-US" i="1" dirty="0"/>
              <a:t> </a:t>
            </a:r>
            <a:r>
              <a:rPr lang="en-US" i="1" dirty="0" err="1"/>
              <a:t>és</a:t>
            </a:r>
            <a:r>
              <a:rPr lang="en-US" i="1" dirty="0"/>
              <a:t> </a:t>
            </a:r>
            <a:r>
              <a:rPr lang="en-US" i="1" dirty="0" err="1"/>
              <a:t>akár</a:t>
            </a:r>
            <a:r>
              <a:rPr lang="en-US" i="1" dirty="0"/>
              <a:t> </a:t>
            </a:r>
            <a:r>
              <a:rPr lang="en-US" i="1" dirty="0" err="1"/>
              <a:t>unalmassá</a:t>
            </a:r>
            <a:r>
              <a:rPr lang="en-US" i="1" dirty="0"/>
              <a:t> is </a:t>
            </a:r>
            <a:r>
              <a:rPr lang="en-US" i="1" dirty="0" err="1"/>
              <a:t>teheti</a:t>
            </a:r>
            <a:r>
              <a:rPr lang="en-US" i="1" dirty="0"/>
              <a:t> </a:t>
            </a:r>
            <a:r>
              <a:rPr lang="en-US" i="1" dirty="0" err="1"/>
              <a:t>egy</a:t>
            </a:r>
            <a:r>
              <a:rPr lang="en-US" i="1" dirty="0"/>
              <a:t> </a:t>
            </a:r>
            <a:r>
              <a:rPr lang="en-US" i="1" dirty="0" err="1"/>
              <a:t>adott</a:t>
            </a:r>
            <a:r>
              <a:rPr lang="en-US" i="1" dirty="0"/>
              <a:t> </a:t>
            </a:r>
            <a:r>
              <a:rPr lang="en-US" i="1" dirty="0" err="1"/>
              <a:t>oldal</a:t>
            </a:r>
            <a:r>
              <a:rPr lang="en-US" i="1" dirty="0"/>
              <a:t> </a:t>
            </a:r>
            <a:r>
              <a:rPr lang="en-US" i="1" dirty="0" err="1"/>
              <a:t>designét</a:t>
            </a:r>
            <a:r>
              <a:rPr lang="en-US" i="1" dirty="0"/>
              <a:t>. </a:t>
            </a:r>
            <a:r>
              <a:rPr lang="en-US" i="1" dirty="0" err="1"/>
              <a:t>Mi</a:t>
            </a:r>
            <a:r>
              <a:rPr lang="en-US" i="1" dirty="0"/>
              <a:t> </a:t>
            </a:r>
            <a:r>
              <a:rPr lang="en-US" i="1" dirty="0" err="1"/>
              <a:t>ebből</a:t>
            </a:r>
            <a:r>
              <a:rPr lang="en-US" i="1" dirty="0"/>
              <a:t> </a:t>
            </a:r>
            <a:r>
              <a:rPr lang="en-US" i="1" dirty="0" err="1"/>
              <a:t>az</a:t>
            </a:r>
            <a:r>
              <a:rPr lang="en-US" i="1" dirty="0"/>
              <a:t> </a:t>
            </a:r>
            <a:r>
              <a:rPr lang="en-US" i="1" dirty="0" err="1"/>
              <a:t>apropóbol</a:t>
            </a:r>
            <a:r>
              <a:rPr lang="en-US" i="1" dirty="0"/>
              <a:t> is </a:t>
            </a:r>
            <a:r>
              <a:rPr lang="en-US" i="1" dirty="0" err="1"/>
              <a:t>használjuk</a:t>
            </a:r>
            <a:r>
              <a:rPr lang="en-US" i="1" dirty="0"/>
              <a:t> a </a:t>
            </a:r>
            <a:r>
              <a:rPr lang="en-US" i="1" dirty="0" err="1"/>
              <a:t>helyi</a:t>
            </a:r>
            <a:r>
              <a:rPr lang="en-US" i="1" dirty="0"/>
              <a:t> </a:t>
            </a:r>
            <a:r>
              <a:rPr lang="en-US" i="1" dirty="0" err="1"/>
              <a:t>menü</a:t>
            </a:r>
            <a:r>
              <a:rPr lang="en-US" i="1" dirty="0"/>
              <a:t> </a:t>
            </a:r>
            <a:r>
              <a:rPr lang="en-US" i="1" dirty="0" err="1"/>
              <a:t>elrejtését</a:t>
            </a:r>
            <a:r>
              <a:rPr lang="en-US" i="1" dirty="0"/>
              <a:t>.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90776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36.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7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Menüsor elrejtése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20828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37.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106963"/>
            <a:ext cx="6340390" cy="407857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661" y="1289769"/>
            <a:ext cx="6529382" cy="31945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661" y="1302524"/>
            <a:ext cx="5846571" cy="426757"/>
          </a:xfrm>
          <a:prstGeom prst="rect">
            <a:avLst/>
          </a:prstGeom>
        </p:spPr>
      </p:pic>
      <p:sp>
        <p:nvSpPr>
          <p:cNvPr id="9" name="Folyamatábra: Feldolgozás 8"/>
          <p:cNvSpPr/>
          <p:nvPr/>
        </p:nvSpPr>
        <p:spPr>
          <a:xfrm>
            <a:off x="1664661" y="4067503"/>
            <a:ext cx="5846571" cy="304800"/>
          </a:xfrm>
          <a:prstGeom prst="flowChartProces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121572" y="1346625"/>
            <a:ext cx="290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Fejléc</a:t>
            </a:r>
            <a:endParaRPr lang="hu-HU" sz="16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016469" y="4050626"/>
            <a:ext cx="311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Lábléc</a:t>
            </a:r>
            <a:endParaRPr lang="hu-HU" sz="1600" b="1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07" y="1742036"/>
            <a:ext cx="873802" cy="182806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-41471" y="2228375"/>
            <a:ext cx="1664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i="1" dirty="0" smtClean="0"/>
              <a:t>Ezen gomb megnyomása eltünteti </a:t>
            </a:r>
            <a:br>
              <a:rPr lang="hu-HU" sz="1000" b="1" i="1" dirty="0" smtClean="0"/>
            </a:br>
            <a:r>
              <a:rPr lang="hu-HU" sz="1000" b="1" i="1" dirty="0" smtClean="0"/>
              <a:t>a helyi menüsort</a:t>
            </a:r>
            <a:endParaRPr lang="hu-HU" sz="1000" b="1" i="1" dirty="0"/>
          </a:p>
        </p:txBody>
      </p:sp>
      <p:cxnSp>
        <p:nvCxnSpPr>
          <p:cNvPr id="19" name="Egyenes összekötő nyíllal 18"/>
          <p:cNvCxnSpPr/>
          <p:nvPr/>
        </p:nvCxnSpPr>
        <p:spPr>
          <a:xfrm flipV="1">
            <a:off x="966952" y="1833439"/>
            <a:ext cx="783555" cy="47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6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zöveg helye 19"/>
          <p:cNvSpPr>
            <a:spLocks noGrp="1"/>
          </p:cNvSpPr>
          <p:nvPr>
            <p:ph type="body" idx="1"/>
          </p:nvPr>
        </p:nvSpPr>
        <p:spPr>
          <a:xfrm>
            <a:off x="2902775" y="1100645"/>
            <a:ext cx="1914900" cy="3386999"/>
          </a:xfrm>
        </p:spPr>
        <p:txBody>
          <a:bodyPr/>
          <a:lstStyle/>
          <a:p>
            <a:r>
              <a:rPr lang="en-US" sz="1600" dirty="0" err="1" smtClean="0"/>
              <a:t>Ugyanakkor</a:t>
            </a:r>
            <a:r>
              <a:rPr lang="en-US" sz="1600" dirty="0" smtClean="0"/>
              <a:t> </a:t>
            </a:r>
            <a:r>
              <a:rPr lang="en-US" sz="1600" dirty="0" err="1" smtClean="0"/>
              <a:t>fontos</a:t>
            </a:r>
            <a:r>
              <a:rPr lang="en-US" sz="1600" dirty="0" smtClean="0"/>
              <a:t>, </a:t>
            </a:r>
            <a:r>
              <a:rPr lang="en-US" sz="1600" dirty="0" err="1" smtClean="0"/>
              <a:t>hogy</a:t>
            </a:r>
            <a:r>
              <a:rPr lang="en-US" sz="1600" dirty="0" smtClean="0"/>
              <a:t> </a:t>
            </a:r>
            <a:r>
              <a:rPr lang="en-US" sz="1600" dirty="0" err="1" smtClean="0"/>
              <a:t>csak</a:t>
            </a:r>
            <a:r>
              <a:rPr lang="en-US" sz="1600" dirty="0" smtClean="0"/>
              <a:t> </a:t>
            </a:r>
            <a:r>
              <a:rPr lang="en-US" sz="1600" dirty="0" err="1" smtClean="0"/>
              <a:t>olyan</a:t>
            </a:r>
            <a:r>
              <a:rPr lang="en-US" sz="1600" dirty="0" smtClean="0"/>
              <a:t> </a:t>
            </a:r>
            <a:r>
              <a:rPr lang="en-US" sz="1600" dirty="0" err="1" smtClean="0"/>
              <a:t>tartalmak</a:t>
            </a:r>
            <a:r>
              <a:rPr lang="en-US" sz="1600" dirty="0" smtClean="0"/>
              <a:t> </a:t>
            </a:r>
            <a:r>
              <a:rPr lang="en-US" sz="1600" dirty="0" err="1" smtClean="0"/>
              <a:t>kerüljenek</a:t>
            </a:r>
            <a:r>
              <a:rPr lang="en-US" sz="1600" dirty="0" smtClean="0"/>
              <a:t> </a:t>
            </a:r>
            <a:r>
              <a:rPr lang="en-US" sz="1600" dirty="0" err="1" smtClean="0"/>
              <a:t>közzétételre</a:t>
            </a:r>
            <a:r>
              <a:rPr lang="en-US" sz="1600" dirty="0" smtClean="0"/>
              <a:t>, </a:t>
            </a:r>
            <a:r>
              <a:rPr lang="en-US" sz="1600" dirty="0" err="1" smtClean="0"/>
              <a:t>amelyek</a:t>
            </a:r>
            <a:r>
              <a:rPr lang="en-US" sz="1600" dirty="0" smtClean="0"/>
              <a:t> </a:t>
            </a:r>
            <a:r>
              <a:rPr lang="en-US" sz="1600" dirty="0" err="1" smtClean="0"/>
              <a:t>jogi</a:t>
            </a:r>
            <a:r>
              <a:rPr lang="en-US" sz="1600" dirty="0" smtClean="0"/>
              <a:t>, </a:t>
            </a:r>
            <a:r>
              <a:rPr lang="en-US" sz="1600" dirty="0" err="1" smtClean="0"/>
              <a:t>etikai</a:t>
            </a:r>
            <a:r>
              <a:rPr lang="en-US" sz="1600" dirty="0" smtClean="0"/>
              <a:t> </a:t>
            </a:r>
            <a:r>
              <a:rPr lang="en-US" sz="1600" dirty="0" err="1" smtClean="0"/>
              <a:t>és</a:t>
            </a:r>
            <a:r>
              <a:rPr lang="en-US" sz="1600" dirty="0" smtClean="0"/>
              <a:t> </a:t>
            </a:r>
            <a:r>
              <a:rPr lang="en-US" sz="1600" dirty="0" err="1" smtClean="0"/>
              <a:t>biztonsági</a:t>
            </a:r>
            <a:r>
              <a:rPr lang="en-US" sz="1600" dirty="0" smtClean="0"/>
              <a:t> </a:t>
            </a:r>
            <a:r>
              <a:rPr lang="en-US" sz="1600" dirty="0" err="1" smtClean="0"/>
              <a:t>szempontból</a:t>
            </a:r>
            <a:r>
              <a:rPr lang="en-US" sz="1600" dirty="0" smtClean="0"/>
              <a:t> </a:t>
            </a:r>
            <a:r>
              <a:rPr lang="en-US" sz="1600" dirty="0" err="1" smtClean="0"/>
              <a:t>nem</a:t>
            </a:r>
            <a:r>
              <a:rPr lang="en-US" sz="1600" dirty="0" smtClean="0"/>
              <a:t> </a:t>
            </a:r>
            <a:r>
              <a:rPr lang="en-US" sz="1600" dirty="0" err="1" smtClean="0"/>
              <a:t>jelenthetnek</a:t>
            </a:r>
            <a:r>
              <a:rPr lang="en-US" sz="1600" dirty="0" smtClean="0"/>
              <a:t> </a:t>
            </a:r>
            <a:r>
              <a:rPr lang="en-US" sz="1600" dirty="0" err="1" smtClean="0"/>
              <a:t>problémát</a:t>
            </a:r>
            <a:endParaRPr lang="hu-HU" sz="1600" dirty="0"/>
          </a:p>
        </p:txBody>
      </p:sp>
      <p:sp>
        <p:nvSpPr>
          <p:cNvPr id="21" name="Szöveg helye 20"/>
          <p:cNvSpPr>
            <a:spLocks noGrp="1"/>
          </p:cNvSpPr>
          <p:nvPr>
            <p:ph type="body" idx="2"/>
          </p:nvPr>
        </p:nvSpPr>
        <p:spPr>
          <a:xfrm>
            <a:off x="4912410" y="1276915"/>
            <a:ext cx="1914900" cy="3386999"/>
          </a:xfrm>
        </p:spPr>
        <p:txBody>
          <a:bodyPr/>
          <a:lstStyle/>
          <a:p>
            <a:r>
              <a:rPr lang="en-US" sz="2400" b="1" dirty="0"/>
              <a:t>A </a:t>
            </a:r>
            <a:r>
              <a:rPr lang="en-US" sz="2400" b="1" dirty="0" err="1"/>
              <a:t>mai</a:t>
            </a:r>
            <a:r>
              <a:rPr lang="en-US" sz="2400" b="1" dirty="0"/>
              <a:t> </a:t>
            </a:r>
            <a:r>
              <a:rPr lang="en-US" sz="2400" b="1" dirty="0" err="1"/>
              <a:t>világban</a:t>
            </a:r>
            <a:r>
              <a:rPr lang="en-US" sz="2400" b="1" dirty="0"/>
              <a:t> </a:t>
            </a:r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iskolák</a:t>
            </a:r>
            <a:r>
              <a:rPr lang="en-US" sz="2400" b="1" dirty="0"/>
              <a:t> a </a:t>
            </a:r>
            <a:r>
              <a:rPr lang="en-US" sz="2400" b="1" dirty="0" err="1"/>
              <a:t>facebookot</a:t>
            </a:r>
            <a:r>
              <a:rPr lang="en-US" sz="2400" b="1" dirty="0"/>
              <a:t> </a:t>
            </a:r>
            <a:r>
              <a:rPr lang="en-US" sz="2400" b="1" dirty="0" err="1"/>
              <a:t>használják</a:t>
            </a:r>
            <a:r>
              <a:rPr lang="en-US" sz="2400" b="1" dirty="0"/>
              <a:t> </a:t>
            </a:r>
            <a:r>
              <a:rPr lang="en-US" sz="2400" b="1" dirty="0" err="1"/>
              <a:t>hírközlés</a:t>
            </a:r>
            <a:r>
              <a:rPr lang="en-US" sz="2400" b="1" dirty="0"/>
              <a:t> </a:t>
            </a:r>
            <a:r>
              <a:rPr lang="en-US" sz="2400" b="1" dirty="0" err="1"/>
              <a:t>gyanánt</a:t>
            </a:r>
            <a:r>
              <a:rPr lang="en-US" sz="2400" b="1" dirty="0" smtClean="0"/>
              <a:t>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22" name="Szöveg helye 21"/>
          <p:cNvSpPr>
            <a:spLocks noGrp="1"/>
          </p:cNvSpPr>
          <p:nvPr>
            <p:ph type="body" idx="3"/>
          </p:nvPr>
        </p:nvSpPr>
        <p:spPr>
          <a:xfrm>
            <a:off x="6933371" y="1538525"/>
            <a:ext cx="1914900" cy="3386999"/>
          </a:xfrm>
        </p:spPr>
        <p:txBody>
          <a:bodyPr/>
          <a:lstStyle/>
          <a:p>
            <a:r>
              <a:rPr lang="en-US" sz="1800" dirty="0" err="1"/>
              <a:t>Azonban</a:t>
            </a:r>
            <a:r>
              <a:rPr lang="en-US" sz="1800" dirty="0"/>
              <a:t> </a:t>
            </a:r>
            <a:r>
              <a:rPr lang="en-US" sz="1800" dirty="0" err="1"/>
              <a:t>gyakran</a:t>
            </a:r>
            <a:r>
              <a:rPr lang="en-US" sz="1800" dirty="0"/>
              <a:t> </a:t>
            </a:r>
            <a:r>
              <a:rPr lang="en-US" sz="1800" dirty="0" err="1"/>
              <a:t>olyan</a:t>
            </a:r>
            <a:r>
              <a:rPr lang="en-US" sz="1800" dirty="0"/>
              <a:t> </a:t>
            </a:r>
            <a:r>
              <a:rPr lang="en-US" sz="1800" dirty="0" err="1"/>
              <a:t>típusú</a:t>
            </a:r>
            <a:r>
              <a:rPr lang="en-US" sz="1800" dirty="0"/>
              <a:t> </a:t>
            </a:r>
            <a:r>
              <a:rPr lang="en-US" sz="1800" dirty="0" err="1"/>
              <a:t>információk</a:t>
            </a:r>
            <a:r>
              <a:rPr lang="en-US" sz="1800" dirty="0"/>
              <a:t> is </a:t>
            </a:r>
            <a:r>
              <a:rPr lang="en-US" sz="1800" dirty="0" err="1"/>
              <a:t>kikerülnek</a:t>
            </a:r>
            <a:r>
              <a:rPr lang="en-US" sz="1800" dirty="0"/>
              <a:t> a </a:t>
            </a:r>
            <a:r>
              <a:rPr lang="en-US" sz="1800" dirty="0" err="1"/>
              <a:t>világhálóra</a:t>
            </a:r>
            <a:r>
              <a:rPr lang="en-US" sz="1800" dirty="0"/>
              <a:t> </a:t>
            </a:r>
            <a:r>
              <a:rPr lang="en-US" sz="1800" dirty="0" err="1"/>
              <a:t>amelyeknek</a:t>
            </a:r>
            <a:r>
              <a:rPr lang="en-US" sz="1800" dirty="0"/>
              <a:t> </a:t>
            </a:r>
            <a:r>
              <a:rPr lang="en-US" sz="1800" dirty="0" err="1"/>
              <a:t>valamilyen</a:t>
            </a:r>
            <a:r>
              <a:rPr lang="en-US" sz="1800" dirty="0"/>
              <a:t> </a:t>
            </a:r>
            <a:r>
              <a:rPr lang="en-US" sz="1800" dirty="0" err="1"/>
              <a:t>okból</a:t>
            </a:r>
            <a:r>
              <a:rPr lang="en-US" sz="1800" dirty="0"/>
              <a:t> </a:t>
            </a:r>
            <a:r>
              <a:rPr lang="en-US" sz="1800" dirty="0" err="1"/>
              <a:t>nem</a:t>
            </a:r>
            <a:r>
              <a:rPr lang="en-US" sz="1800" dirty="0"/>
              <a:t> </a:t>
            </a:r>
            <a:r>
              <a:rPr lang="en-US" sz="1800" dirty="0" err="1"/>
              <a:t>szabadott</a:t>
            </a:r>
            <a:r>
              <a:rPr lang="en-US" sz="1800" dirty="0"/>
              <a:t> </a:t>
            </a:r>
            <a:r>
              <a:rPr lang="en-US" sz="1800" dirty="0" err="1"/>
              <a:t>volna</a:t>
            </a:r>
            <a:r>
              <a:rPr lang="en-US" sz="1800" dirty="0"/>
              <a:t>. </a:t>
            </a:r>
            <a:endParaRPr lang="hu-HU" sz="1800" dirty="0"/>
          </a:p>
        </p:txBody>
      </p:sp>
      <p:sp>
        <p:nvSpPr>
          <p:cNvPr id="19" name="Cím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internet </a:t>
            </a:r>
            <a:r>
              <a:rPr lang="en-US" dirty="0" err="1"/>
              <a:t>igazán</a:t>
            </a:r>
            <a:r>
              <a:rPr lang="en-US" dirty="0"/>
              <a:t> </a:t>
            </a:r>
            <a:r>
              <a:rPr lang="en-US" dirty="0" err="1"/>
              <a:t>sok</a:t>
            </a:r>
            <a:r>
              <a:rPr lang="en-US" dirty="0"/>
              <a:t> </a:t>
            </a:r>
            <a:r>
              <a:rPr lang="en-US" dirty="0" err="1"/>
              <a:t>lehetőséget</a:t>
            </a:r>
            <a:r>
              <a:rPr lang="en-US" dirty="0"/>
              <a:t> </a:t>
            </a:r>
            <a:r>
              <a:rPr lang="en-US" dirty="0" err="1"/>
              <a:t>biztosít</a:t>
            </a:r>
            <a:r>
              <a:rPr lang="en-US" dirty="0"/>
              <a:t> 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/>
              <a:t>iskola</a:t>
            </a:r>
            <a:r>
              <a:rPr lang="en-US" dirty="0"/>
              <a:t> </a:t>
            </a:r>
            <a:r>
              <a:rPr lang="en-US" dirty="0" err="1"/>
              <a:t>életének</a:t>
            </a:r>
            <a:r>
              <a:rPr lang="en-US" dirty="0"/>
              <a:t> </a:t>
            </a:r>
            <a:r>
              <a:rPr lang="en-US" dirty="0" err="1"/>
              <a:t>bemutatására</a:t>
            </a:r>
            <a:r>
              <a:rPr lang="en-US" dirty="0"/>
              <a:t>. </a:t>
            </a:r>
            <a:endParaRPr lang="hu-HU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2633031" y="4402304"/>
            <a:ext cx="631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Fontos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tudni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hogy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amit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egyszer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már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közzétettek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az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interneten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azt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teljesen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soha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távolítható</a:t>
            </a:r>
            <a:r>
              <a:rPr lang="en-US" b="1" dirty="0">
                <a:solidFill>
                  <a:srgbClr val="FF0000"/>
                </a:solidFill>
              </a:rPr>
              <a:t> el!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189011" y="92259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2.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1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Menüsor elrejtése 2.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05" y="1064923"/>
            <a:ext cx="6340390" cy="407857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14" y="1262902"/>
            <a:ext cx="5846571" cy="4267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262902"/>
            <a:ext cx="6529382" cy="319458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648714" y="1917578"/>
            <a:ext cx="786668" cy="2118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 smtClean="0"/>
          </a:p>
          <a:p>
            <a:pPr algn="ctr"/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739" y="1693394"/>
            <a:ext cx="871804" cy="18289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8206" y="3960162"/>
            <a:ext cx="2249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Jól </a:t>
            </a:r>
            <a:r>
              <a:rPr lang="hu-HU" sz="1600" b="1" dirty="0" err="1" smtClean="0"/>
              <a:t>látható,hogy</a:t>
            </a:r>
            <a:r>
              <a:rPr lang="hu-HU" sz="1600" b="1" dirty="0" smtClean="0"/>
              <a:t> itt a tartalom </a:t>
            </a:r>
            <a:r>
              <a:rPr lang="hu-HU" sz="1600" b="1" dirty="0" err="1" smtClean="0"/>
              <a:t>jelenítődik</a:t>
            </a:r>
            <a:r>
              <a:rPr lang="hu-HU" sz="1600" b="1" dirty="0" smtClean="0"/>
              <a:t> meg nagyobb formában.</a:t>
            </a:r>
            <a:endParaRPr lang="hu-HU" sz="1600" b="1" dirty="0"/>
          </a:p>
        </p:txBody>
      </p:sp>
      <p:sp>
        <p:nvSpPr>
          <p:cNvPr id="9" name="Téglalap 8"/>
          <p:cNvSpPr/>
          <p:nvPr/>
        </p:nvSpPr>
        <p:spPr>
          <a:xfrm>
            <a:off x="-7975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38.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6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mboid 1"/>
          <p:cNvSpPr/>
          <p:nvPr/>
        </p:nvSpPr>
        <p:spPr>
          <a:xfrm>
            <a:off x="0" y="0"/>
            <a:ext cx="3237186" cy="5143500"/>
          </a:xfrm>
          <a:prstGeom prst="parallelogram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69806" y="1694587"/>
            <a:ext cx="24657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Weboldalak</a:t>
            </a:r>
            <a:br>
              <a:rPr lang="hu-H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elrendezése </a:t>
            </a:r>
            <a:br>
              <a:rPr lang="hu-H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mobilon</a:t>
            </a:r>
            <a:endParaRPr lang="hu-HU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9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100" y="197272"/>
            <a:ext cx="6763800" cy="503099"/>
          </a:xfrm>
        </p:spPr>
        <p:txBody>
          <a:bodyPr/>
          <a:lstStyle/>
          <a:p>
            <a:r>
              <a:rPr lang="hu-HU" dirty="0" smtClean="0"/>
              <a:t>Mobilon való megjelenítés ábrázolása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3632" y="92259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40.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Shape 402"/>
          <p:cNvSpPr/>
          <p:nvPr/>
        </p:nvSpPr>
        <p:spPr>
          <a:xfrm>
            <a:off x="3359174" y="959914"/>
            <a:ext cx="2092009" cy="4000970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Téglalap 4"/>
          <p:cNvSpPr/>
          <p:nvPr/>
        </p:nvSpPr>
        <p:spPr>
          <a:xfrm>
            <a:off x="3531476" y="1513490"/>
            <a:ext cx="1755227" cy="2879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531476" y="1513490"/>
            <a:ext cx="1755227" cy="1996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531476" y="1713186"/>
            <a:ext cx="1755227" cy="9038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3531476" y="2617076"/>
            <a:ext cx="1755227" cy="1313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olyamatábra: Feldolgozás 9"/>
          <p:cNvSpPr/>
          <p:nvPr/>
        </p:nvSpPr>
        <p:spPr>
          <a:xfrm>
            <a:off x="3531476" y="3930869"/>
            <a:ext cx="1755227" cy="178676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3531476" y="4193627"/>
            <a:ext cx="1755227" cy="19969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531476" y="1513688"/>
            <a:ext cx="2092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smtClean="0"/>
              <a:t>Helyi menüsor gomb/Menüsor</a:t>
            </a:r>
            <a:endParaRPr lang="hu-HU" sz="9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733436" y="2014164"/>
            <a:ext cx="1429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Helyi menüsor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690475" y="3058313"/>
            <a:ext cx="176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Tartalom</a:t>
            </a:r>
            <a:endParaRPr lang="hu-HU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611874" y="3919665"/>
            <a:ext cx="1839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Kiegészítő tartalom</a:t>
            </a: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114075" y="4152277"/>
            <a:ext cx="2011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Lábléc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3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yamatábra: Előkészítés 3"/>
          <p:cNvSpPr/>
          <p:nvPr/>
        </p:nvSpPr>
        <p:spPr>
          <a:xfrm>
            <a:off x="1867308" y="749191"/>
            <a:ext cx="5409282" cy="3646583"/>
          </a:xfrm>
          <a:prstGeom prst="flowChartPreparation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147298" y="2249316"/>
            <a:ext cx="48494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Weboldalak összeállítása</a:t>
            </a:r>
            <a:endParaRPr lang="hu-HU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915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31845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42.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66" y="0"/>
            <a:ext cx="65330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mboid 4"/>
          <p:cNvSpPr/>
          <p:nvPr/>
        </p:nvSpPr>
        <p:spPr>
          <a:xfrm>
            <a:off x="3569465" y="0"/>
            <a:ext cx="4109292" cy="5143500"/>
          </a:xfrm>
          <a:prstGeom prst="parallelogram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280634" y="2003059"/>
            <a:ext cx="2686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Adatbázis </a:t>
            </a:r>
            <a:b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40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módosításai</a:t>
            </a:r>
            <a:endParaRPr lang="hu-HU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93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3632" y="92259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44.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95" y="92259"/>
            <a:ext cx="66833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eret 3"/>
          <p:cNvSpPr/>
          <p:nvPr/>
        </p:nvSpPr>
        <p:spPr>
          <a:xfrm>
            <a:off x="826265" y="594911"/>
            <a:ext cx="7634689" cy="4153359"/>
          </a:xfrm>
          <a:prstGeom prst="frame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16328" y="2209925"/>
            <a:ext cx="6311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programkód elemei</a:t>
            </a:r>
            <a:endParaRPr lang="hu-HU" sz="54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878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3631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46.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93" y="253388"/>
            <a:ext cx="7163755" cy="47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1784044"/>
            <a:ext cx="9144000" cy="1575412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440650" y="2110085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csapat tagjai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81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795061"/>
            <a:ext cx="9144000" cy="1553378"/>
          </a:xfrm>
          <a:prstGeom prst="rect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427025" y="2110085"/>
            <a:ext cx="4289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projekt célja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100" y="192206"/>
            <a:ext cx="6763800" cy="503099"/>
          </a:xfrm>
        </p:spPr>
        <p:txBody>
          <a:bodyPr/>
          <a:lstStyle/>
          <a:p>
            <a:r>
              <a:rPr lang="hu-HU" dirty="0" smtClean="0"/>
              <a:t>Itt szeretném bemutatni csapatunk összes tagját!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51690" y="2163261"/>
            <a:ext cx="4560983" cy="208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Projekt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vezet</a:t>
            </a:r>
            <a:r>
              <a:rPr lang="en-US" b="1" kern="150" dirty="0" err="1">
                <a:latin typeface="Adobe Garamond Pro Bold" panose="02020702060506020403" pitchFamily="18" charset="-18"/>
                <a:ea typeface="Calibri" panose="020F0502020204030204" pitchFamily="34" charset="0"/>
                <a:cs typeface="Calibri" panose="020F0502020204030204" pitchFamily="34" charset="0"/>
              </a:rPr>
              <a:t>ő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tan</a:t>
            </a:r>
            <a:r>
              <a:rPr lang="en-US" b="1" kern="150" dirty="0" err="1" smtClean="0">
                <a:latin typeface="Adobe Garamond Pro Bold" panose="02020702060506020403" pitchFamily="18" charset="-18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b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r</a:t>
            </a:r>
            <a: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ok</a:t>
            </a:r>
            <a:r>
              <a:rPr lang="en-US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: </a:t>
            </a:r>
            <a: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/>
            </a:r>
            <a:b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G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l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Tam</a:t>
            </a:r>
            <a:r>
              <a:rPr lang="en-US" b="1" i="1" kern="150" dirty="0" err="1">
                <a:latin typeface="Adobe Garamond Pro Bold" panose="02020702060506020403" pitchFamily="18" charset="-18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s</a:t>
            </a: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,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Sallai</a:t>
            </a: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András</a:t>
            </a:r>
            <a:endParaRPr lang="hu-HU" b="1" i="1" kern="150" dirty="0">
              <a:latin typeface="Adobe Garamond Pro Bold" panose="02020702060506020403" pitchFamily="18" charset="-18"/>
              <a:ea typeface="DejaVu Sans"/>
              <a:cs typeface="DejaVu Sans"/>
            </a:endParaRPr>
          </a:p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PR: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Beschenbacher</a:t>
            </a: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Kornél</a:t>
            </a:r>
            <a:endParaRPr lang="hu-HU" b="1" i="1" kern="150" dirty="0">
              <a:latin typeface="Adobe Garamond Pro Bold" panose="02020702060506020403" pitchFamily="18" charset="-18"/>
              <a:ea typeface="DejaVu Sans"/>
              <a:cs typeface="DejaVu Sans"/>
            </a:endParaRPr>
          </a:p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Kódolók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: </a:t>
            </a:r>
            <a: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/>
            </a:r>
            <a:b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-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Szép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Balázs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,</a:t>
            </a:r>
            <a: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/>
            </a:r>
            <a:b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-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Tóth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Kovács</a:t>
            </a: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Gellért</a:t>
            </a: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, </a:t>
            </a:r>
            <a: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/>
            </a:r>
            <a:b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hu-HU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-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Wigmond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Ádám</a:t>
            </a:r>
            <a:endParaRPr lang="hu-HU" b="1" i="1" kern="150" dirty="0">
              <a:latin typeface="Adobe Garamond Pro Bold" panose="02020702060506020403" pitchFamily="18" charset="-18"/>
              <a:ea typeface="DejaVu Sans"/>
              <a:cs typeface="DejaVu San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031736" y="1381197"/>
            <a:ext cx="4572000" cy="3801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Designerek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és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tesztel</a:t>
            </a:r>
            <a:r>
              <a:rPr lang="en-US" b="1" kern="150" dirty="0" err="1">
                <a:latin typeface="Adobe Garamond Pro Bold" panose="02020702060506020403" pitchFamily="18" charset="-18"/>
                <a:ea typeface="Calibri" panose="020F0502020204030204" pitchFamily="34" charset="0"/>
                <a:cs typeface="Calibri" panose="020F0502020204030204" pitchFamily="34" charset="0"/>
              </a:rPr>
              <a:t>ő</a:t>
            </a:r>
            <a:r>
              <a:rPr lang="en-US" b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k</a:t>
            </a:r>
            <a: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: </a:t>
            </a:r>
            <a:br>
              <a:rPr lang="en-US" b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Liberation Serif"/>
                <a:cs typeface="Liberation Serif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Bárczi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Dávid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Beschenbacher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Kornél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Guti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Patrik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>-</a:t>
            </a:r>
            <a:r>
              <a:rPr lang="hu-HU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DejaVu Sans"/>
                <a:cs typeface="DejaVu Sans"/>
              </a:rPr>
              <a:t>Hegedüs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Erik</a:t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Nagy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Gábor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Pallagi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Dániel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Parma Robin</a:t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Répás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Benedek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Szabó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 smtClean="0">
                <a:latin typeface="Adobe Garamond Pro Bold" panose="02020702060506020403" pitchFamily="18" charset="-18"/>
                <a:ea typeface="DejaVu Sans"/>
                <a:cs typeface="DejaVu Sans"/>
              </a:rPr>
              <a:t>Máté</a:t>
            </a:r>
            <a:r>
              <a:rPr lang="hu-HU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hu-HU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hu-HU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>- Szilágyi István</a:t>
            </a:r>
            <a:r>
              <a:rPr lang="hu-HU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/>
            </a:r>
            <a:br>
              <a:rPr lang="hu-HU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</a:br>
            <a:r>
              <a:rPr lang="en-US" b="1" i="1" kern="150" dirty="0" smtClean="0">
                <a:latin typeface="Adobe Garamond Pro Bold" panose="02020702060506020403" pitchFamily="18" charset="-18"/>
                <a:ea typeface="DejaVu Sans"/>
                <a:cs typeface="DejaVu Sans"/>
              </a:rPr>
              <a:t>-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Varga</a:t>
            </a:r>
            <a:r>
              <a:rPr lang="en-US" b="1" i="1" kern="150" dirty="0">
                <a:latin typeface="Adobe Garamond Pro Bold" panose="02020702060506020403" pitchFamily="18" charset="-18"/>
                <a:ea typeface="DejaVu Sans"/>
                <a:cs typeface="DejaVu Sans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DejaVu Sans"/>
                <a:cs typeface="DejaVu Sans"/>
              </a:rPr>
              <a:t>Krisztián</a:t>
            </a:r>
            <a:endParaRPr lang="hu-HU" b="1" i="1" kern="150" dirty="0">
              <a:latin typeface="Adobe Garamond Pro Bold" panose="02020702060506020403" pitchFamily="18" charset="-18"/>
              <a:ea typeface="DejaVu Sans"/>
              <a:cs typeface="DejaVu Sans"/>
            </a:endParaRPr>
          </a:p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en-US" b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Grafikusok</a:t>
            </a:r>
            <a:r>
              <a:rPr lang="en-US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: </a:t>
            </a:r>
            <a: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/>
            </a:r>
            <a:br>
              <a:rPr lang="hu-HU" b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</a:br>
            <a:r>
              <a:rPr lang="en-US" b="1" i="1" kern="150" dirty="0" err="1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Gregus</a:t>
            </a:r>
            <a:r>
              <a:rPr lang="en-US" b="1" i="1" kern="150" dirty="0" smtClean="0">
                <a:latin typeface="Adobe Garamond Pro Bold" panose="02020702060506020403" pitchFamily="18" charset="-18"/>
                <a:ea typeface="Liberation Serif"/>
                <a:cs typeface="Liberation Serif"/>
              </a:rPr>
              <a:t> </a:t>
            </a:r>
            <a:r>
              <a:rPr lang="en-US" b="1" i="1" kern="150" dirty="0" err="1">
                <a:latin typeface="Adobe Garamond Pro Bold" panose="02020702060506020403" pitchFamily="18" charset="-18"/>
                <a:ea typeface="Liberation Serif"/>
                <a:cs typeface="Liberation Serif"/>
              </a:rPr>
              <a:t>Bence</a:t>
            </a:r>
            <a:endParaRPr lang="hu-HU" b="1" i="1" kern="150" dirty="0">
              <a:latin typeface="Adobe Garamond Pro Bold" panose="02020702060506020403" pitchFamily="18" charset="-18"/>
              <a:ea typeface="DejaVu Sans"/>
              <a:cs typeface="DejaVu San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3631" y="70277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48.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4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ettős hullám 4"/>
          <p:cNvSpPr/>
          <p:nvPr/>
        </p:nvSpPr>
        <p:spPr>
          <a:xfrm>
            <a:off x="1553379" y="738130"/>
            <a:ext cx="6665205" cy="3360145"/>
          </a:xfrm>
          <a:prstGeom prst="doubleWave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02734" y="2073573"/>
            <a:ext cx="5157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Fejlesztési modell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081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902775" y="302375"/>
            <a:ext cx="5718600" cy="724395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Evolúciós</a:t>
            </a:r>
            <a:r>
              <a:rPr lang="en-US" dirty="0">
                <a:solidFill>
                  <a:srgbClr val="FF0000"/>
                </a:solidFill>
              </a:rPr>
              <a:t> “</a:t>
            </a:r>
            <a:r>
              <a:rPr lang="en-US" dirty="0" err="1">
                <a:solidFill>
                  <a:srgbClr val="FF0000"/>
                </a:solidFill>
              </a:rPr>
              <a:t>inkrementális</a:t>
            </a:r>
            <a:r>
              <a:rPr lang="en-US" dirty="0">
                <a:solidFill>
                  <a:srgbClr val="FF0000"/>
                </a:solidFill>
              </a:rPr>
              <a:t>” </a:t>
            </a:r>
            <a:r>
              <a:rPr lang="en-US" dirty="0" err="1">
                <a:solidFill>
                  <a:srgbClr val="FF0000"/>
                </a:solidFill>
              </a:rPr>
              <a:t>modellt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használjuk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Miért</a:t>
            </a:r>
            <a:r>
              <a:rPr lang="en-US" dirty="0">
                <a:solidFill>
                  <a:srgbClr val="FF0000"/>
                </a:solidFill>
              </a:rPr>
              <a:t> is </a:t>
            </a:r>
            <a:r>
              <a:rPr lang="en-US" dirty="0" err="1">
                <a:solidFill>
                  <a:srgbClr val="FF0000"/>
                </a:solidFill>
              </a:rPr>
              <a:t>használunk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evolúciós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modellt</a:t>
            </a:r>
            <a:r>
              <a:rPr lang="en-US" dirty="0">
                <a:solidFill>
                  <a:srgbClr val="FF0000"/>
                </a:solidFill>
              </a:rPr>
              <a:t>?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2902775" y="1181006"/>
            <a:ext cx="2780700" cy="3125100"/>
          </a:xfrm>
        </p:spPr>
        <p:txBody>
          <a:bodyPr/>
          <a:lstStyle/>
          <a:p>
            <a:pPr>
              <a:buNone/>
            </a:pPr>
            <a:r>
              <a:rPr lang="en-US" dirty="0" err="1"/>
              <a:t>Azért</a:t>
            </a:r>
            <a:r>
              <a:rPr lang="en-US" dirty="0"/>
              <a:t> van </a:t>
            </a:r>
            <a:r>
              <a:rPr lang="en-US" dirty="0" err="1"/>
              <a:t>erre</a:t>
            </a:r>
            <a:r>
              <a:rPr lang="en-US" dirty="0"/>
              <a:t> </a:t>
            </a:r>
            <a:r>
              <a:rPr lang="en-US" dirty="0" err="1"/>
              <a:t>szükség</a:t>
            </a:r>
            <a:r>
              <a:rPr lang="en-US" dirty="0"/>
              <a:t> </a:t>
            </a:r>
            <a:r>
              <a:rPr lang="en-US" dirty="0" err="1"/>
              <a:t>mert</a:t>
            </a:r>
            <a:r>
              <a:rPr lang="en-US" dirty="0"/>
              <a:t> a </a:t>
            </a:r>
            <a:r>
              <a:rPr lang="en-US" dirty="0" err="1"/>
              <a:t>rendelkezésre</a:t>
            </a:r>
            <a:r>
              <a:rPr lang="en-US" dirty="0"/>
              <a:t> </a:t>
            </a:r>
            <a:r>
              <a:rPr lang="en-US" dirty="0" err="1"/>
              <a:t>álló</a:t>
            </a:r>
            <a:r>
              <a:rPr lang="en-US" dirty="0"/>
              <a:t> </a:t>
            </a:r>
            <a:r>
              <a:rPr lang="en-US" dirty="0" err="1"/>
              <a:t>időhöz</a:t>
            </a:r>
            <a:r>
              <a:rPr lang="en-US" dirty="0"/>
              <a:t> </a:t>
            </a:r>
            <a:r>
              <a:rPr lang="en-US" dirty="0" err="1"/>
              <a:t>képest</a:t>
            </a:r>
            <a:r>
              <a:rPr lang="en-US" dirty="0"/>
              <a:t> a </a:t>
            </a:r>
            <a:r>
              <a:rPr lang="en-US" dirty="0" err="1"/>
              <a:t>feladat</a:t>
            </a:r>
            <a:r>
              <a:rPr lang="en-US" dirty="0"/>
              <a:t> </a:t>
            </a:r>
            <a:r>
              <a:rPr lang="en-US" dirty="0" err="1"/>
              <a:t>igen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.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en-US" dirty="0" err="1"/>
              <a:t>Abban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esetben</a:t>
            </a:r>
            <a:r>
              <a:rPr lang="en-US" dirty="0"/>
              <a:t> ha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funkciót</a:t>
            </a:r>
            <a:r>
              <a:rPr lang="en-US" dirty="0"/>
              <a:t> </a:t>
            </a:r>
            <a:r>
              <a:rPr lang="en-US" dirty="0" err="1"/>
              <a:t>létrehoznánk</a:t>
            </a:r>
            <a:r>
              <a:rPr lang="en-US" dirty="0"/>
              <a:t> </a:t>
            </a:r>
            <a:r>
              <a:rPr lang="en-US" dirty="0" err="1"/>
              <a:t>akkor</a:t>
            </a:r>
            <a:r>
              <a:rPr lang="en-US" dirty="0"/>
              <a:t> a </a:t>
            </a:r>
            <a:r>
              <a:rPr lang="en-US" dirty="0" err="1"/>
              <a:t>feladatunk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készülne</a:t>
            </a:r>
            <a:r>
              <a:rPr lang="en-US" dirty="0"/>
              <a:t> el.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>
          <a:xfrm>
            <a:off x="6027962" y="1873032"/>
            <a:ext cx="2780700" cy="3125100"/>
          </a:xfrm>
        </p:spPr>
        <p:txBody>
          <a:bodyPr/>
          <a:lstStyle/>
          <a:p>
            <a:pPr>
              <a:buNone/>
            </a:pPr>
            <a:r>
              <a:rPr lang="en-US" dirty="0"/>
              <a:t>A </a:t>
            </a:r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funkciók</a:t>
            </a:r>
            <a:r>
              <a:rPr lang="en-US" dirty="0"/>
              <a:t> </a:t>
            </a:r>
            <a:r>
              <a:rPr lang="en-US" dirty="0" err="1"/>
              <a:t>megalkotását</a:t>
            </a:r>
            <a:r>
              <a:rPr lang="en-US" dirty="0"/>
              <a:t> </a:t>
            </a:r>
            <a:r>
              <a:rPr lang="en-US" dirty="0" err="1"/>
              <a:t>követően</a:t>
            </a:r>
            <a:r>
              <a:rPr lang="en-US" dirty="0"/>
              <a:t> a blog-motor </a:t>
            </a:r>
            <a:r>
              <a:rPr lang="en-US" dirty="0" err="1"/>
              <a:t>már</a:t>
            </a:r>
            <a:r>
              <a:rPr lang="en-US" dirty="0"/>
              <a:t> </a:t>
            </a:r>
            <a:r>
              <a:rPr lang="en-US" dirty="0" err="1"/>
              <a:t>tesztelhető</a:t>
            </a:r>
            <a:r>
              <a:rPr lang="en-US" dirty="0"/>
              <a:t>, </a:t>
            </a:r>
            <a:r>
              <a:rPr lang="en-US" dirty="0" err="1"/>
              <a:t>majd</a:t>
            </a:r>
            <a:r>
              <a:rPr lang="en-US" dirty="0"/>
              <a:t> </a:t>
            </a:r>
            <a:r>
              <a:rPr lang="en-US" dirty="0" err="1"/>
              <a:t>használható</a:t>
            </a:r>
            <a:r>
              <a:rPr lang="en-US" dirty="0"/>
              <a:t>.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funkciók</a:t>
            </a:r>
            <a:r>
              <a:rPr lang="en-US" dirty="0"/>
              <a:t> </a:t>
            </a:r>
            <a:r>
              <a:rPr lang="en-US" dirty="0" err="1"/>
              <a:t>későbbi</a:t>
            </a:r>
            <a:r>
              <a:rPr lang="en-US" dirty="0"/>
              <a:t> </a:t>
            </a:r>
            <a:r>
              <a:rPr lang="en-US" dirty="0" err="1"/>
              <a:t>beépítését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körültekintő</a:t>
            </a:r>
            <a:r>
              <a:rPr lang="en-US" dirty="0"/>
              <a:t> </a:t>
            </a:r>
            <a:r>
              <a:rPr lang="en-US" dirty="0" err="1"/>
              <a:t>tervezés</a:t>
            </a:r>
            <a:r>
              <a:rPr lang="en-US" dirty="0"/>
              <a:t> </a:t>
            </a:r>
            <a:r>
              <a:rPr lang="en-US" dirty="0" err="1"/>
              <a:t>teszi</a:t>
            </a:r>
            <a:r>
              <a:rPr lang="en-US" dirty="0"/>
              <a:t> </a:t>
            </a:r>
            <a:r>
              <a:rPr lang="en-US" dirty="0" err="1"/>
              <a:t>lehetővé</a:t>
            </a:r>
            <a:r>
              <a:rPr lang="en-US" dirty="0"/>
              <a:t>.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42863" y="92259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50.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yamatábra: Adatok 4"/>
          <p:cNvSpPr/>
          <p:nvPr/>
        </p:nvSpPr>
        <p:spPr>
          <a:xfrm>
            <a:off x="3051672" y="24"/>
            <a:ext cx="4219461" cy="5143500"/>
          </a:xfrm>
          <a:prstGeom prst="flowChartInputOutpu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521370" y="2215905"/>
            <a:ext cx="32800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munkafolyamatok </a:t>
            </a:r>
            <a:br>
              <a:rPr lang="hu-HU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2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szervezése</a:t>
            </a:r>
            <a:endParaRPr lang="hu-HU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33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Párhuzamosan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fejlesztünk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2517359" y="706322"/>
            <a:ext cx="2780700" cy="31251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Elkészült</a:t>
            </a:r>
            <a:r>
              <a:rPr lang="en-US" dirty="0"/>
              <a:t> a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terve</a:t>
            </a:r>
            <a:r>
              <a:rPr lang="en-US" dirty="0"/>
              <a:t> UML </a:t>
            </a:r>
            <a:r>
              <a:rPr lang="en-US" dirty="0" err="1"/>
              <a:t>diagramok</a:t>
            </a:r>
            <a:r>
              <a:rPr lang="en-US" dirty="0"/>
              <a:t> </a:t>
            </a:r>
            <a:r>
              <a:rPr lang="en-US" dirty="0" err="1"/>
              <a:t>formájában</a:t>
            </a:r>
            <a:r>
              <a:rPr lang="en-US" dirty="0" smtClean="0"/>
              <a:t>.</a:t>
            </a: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Elkészült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elrendezes.html, </a:t>
            </a:r>
            <a:r>
              <a:rPr lang="en-US" dirty="0" err="1"/>
              <a:t>ami</a:t>
            </a:r>
            <a:r>
              <a:rPr lang="en-US" dirty="0"/>
              <a:t> a </a:t>
            </a:r>
            <a:r>
              <a:rPr lang="en-US" dirty="0" err="1"/>
              <a:t>weboldalak</a:t>
            </a:r>
            <a:r>
              <a:rPr lang="en-US" dirty="0"/>
              <a:t> </a:t>
            </a:r>
            <a:r>
              <a:rPr lang="en-US" dirty="0" err="1"/>
              <a:t>felépítését</a:t>
            </a:r>
            <a:r>
              <a:rPr lang="en-US" dirty="0"/>
              <a:t> </a:t>
            </a:r>
            <a:r>
              <a:rPr lang="en-US" dirty="0" err="1"/>
              <a:t>szemantikai</a:t>
            </a:r>
            <a:r>
              <a:rPr lang="en-US" dirty="0"/>
              <a:t> </a:t>
            </a:r>
            <a:r>
              <a:rPr lang="en-US" dirty="0" err="1"/>
              <a:t>jelöléseit</a:t>
            </a:r>
            <a:r>
              <a:rPr lang="en-US" dirty="0"/>
              <a:t> </a:t>
            </a:r>
            <a:r>
              <a:rPr lang="en-US" dirty="0" err="1"/>
              <a:t>tartalmazza</a:t>
            </a:r>
            <a:r>
              <a:rPr lang="en-US" dirty="0"/>
              <a:t> de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statikus</a:t>
            </a:r>
            <a:r>
              <a:rPr lang="en-US" dirty="0"/>
              <a:t> </a:t>
            </a:r>
            <a:r>
              <a:rPr lang="en-US" dirty="0" err="1"/>
              <a:t>formában</a:t>
            </a:r>
            <a:r>
              <a:rPr lang="en-US" dirty="0" smtClean="0"/>
              <a:t>.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 marL="342900" indent="-342900">
              <a:buFont typeface="+mj-lt"/>
              <a:buAutoNum type="arabicPeriod"/>
            </a:pP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2"/>
          </p:nvPr>
        </p:nvSpPr>
        <p:spPr>
          <a:xfrm>
            <a:off x="5840675" y="1112867"/>
            <a:ext cx="3138072" cy="3855739"/>
          </a:xfrm>
        </p:spPr>
        <p:txBody>
          <a:bodyPr/>
          <a:lstStyle/>
          <a:p>
            <a:pPr marL="342900" indent="-342900">
              <a:buAutoNum type="arabicPeriod" startAt="3"/>
            </a:pPr>
            <a:r>
              <a:rPr lang="en-US" dirty="0" err="1" smtClean="0"/>
              <a:t>Az</a:t>
            </a:r>
            <a:r>
              <a:rPr lang="hu-HU" dirty="0" smtClean="0"/>
              <a:t> </a:t>
            </a:r>
            <a:r>
              <a:rPr lang="en-US" dirty="0" err="1" smtClean="0"/>
              <a:t>osztálydiagrammban</a:t>
            </a:r>
            <a:r>
              <a:rPr lang="en-US" dirty="0" smtClean="0"/>
              <a:t> </a:t>
            </a:r>
            <a:r>
              <a:rPr lang="en-US" dirty="0" err="1" smtClean="0"/>
              <a:t>rögzített</a:t>
            </a:r>
            <a:r>
              <a:rPr lang="en-US" dirty="0" smtClean="0"/>
              <a:t> </a:t>
            </a:r>
            <a:r>
              <a:rPr lang="en-US" dirty="0" err="1" smtClean="0"/>
              <a:t>fájlokat</a:t>
            </a:r>
            <a:r>
              <a:rPr lang="en-US" dirty="0" smtClean="0"/>
              <a:t> a </a:t>
            </a:r>
            <a:r>
              <a:rPr lang="en-US" dirty="0" err="1" smtClean="0"/>
              <a:t>programozók</a:t>
            </a:r>
            <a:r>
              <a:rPr lang="en-US" dirty="0" smtClean="0"/>
              <a:t> </a:t>
            </a:r>
            <a:r>
              <a:rPr lang="en-US" dirty="0" err="1" smtClean="0"/>
              <a:t>párhuzamosan</a:t>
            </a:r>
            <a:r>
              <a:rPr lang="en-US" dirty="0" smtClean="0"/>
              <a:t> </a:t>
            </a:r>
            <a:r>
              <a:rPr lang="en-US" dirty="0" err="1" smtClean="0"/>
              <a:t>készítik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ott</a:t>
            </a:r>
            <a:r>
              <a:rPr lang="en-US" dirty="0" smtClean="0"/>
              <a:t> </a:t>
            </a:r>
            <a:r>
              <a:rPr lang="en-US" dirty="0" err="1" smtClean="0"/>
              <a:t>meghatározott</a:t>
            </a:r>
            <a:r>
              <a:rPr lang="en-US" dirty="0" smtClean="0"/>
              <a:t> </a:t>
            </a:r>
            <a:r>
              <a:rPr lang="en-US" dirty="0" err="1" smtClean="0"/>
              <a:t>függvényekkel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változókkal</a:t>
            </a:r>
            <a:r>
              <a:rPr lang="en-US" dirty="0" smtClean="0"/>
              <a:t>. </a:t>
            </a:r>
            <a:endParaRPr lang="hu-HU" dirty="0" smtClean="0"/>
          </a:p>
          <a:p>
            <a:pPr marL="342900" indent="-342900">
              <a:buAutoNum type="arabicPeriod" startAt="3"/>
            </a:pPr>
            <a:r>
              <a:rPr lang="en-US" dirty="0" smtClean="0"/>
              <a:t> A </a:t>
            </a:r>
            <a:r>
              <a:rPr lang="en-US" dirty="0" err="1" smtClean="0"/>
              <a:t>designerek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elrendezes.html-</a:t>
            </a:r>
            <a:r>
              <a:rPr lang="en-US" dirty="0" err="1" smtClean="0"/>
              <a:t>hez</a:t>
            </a:r>
            <a:r>
              <a:rPr lang="en-US" dirty="0" smtClean="0"/>
              <a:t> </a:t>
            </a:r>
            <a:r>
              <a:rPr lang="en-US" dirty="0" err="1" smtClean="0"/>
              <a:t>készítenek</a:t>
            </a:r>
            <a:r>
              <a:rPr lang="en-US" dirty="0" smtClean="0"/>
              <a:t> </a:t>
            </a:r>
            <a:r>
              <a:rPr lang="en-US" dirty="0" err="1" smtClean="0"/>
              <a:t>stíluslapokat</a:t>
            </a:r>
            <a:r>
              <a:rPr lang="en-US" dirty="0" smtClean="0"/>
              <a:t>. </a:t>
            </a:r>
            <a:endParaRPr lang="hu-HU" dirty="0" smtClean="0"/>
          </a:p>
          <a:p>
            <a:pPr marL="342900" indent="-342900">
              <a:buAutoNum type="arabicPeriod" startAt="3"/>
            </a:pPr>
            <a:r>
              <a:rPr lang="en-US" dirty="0"/>
              <a:t>A </a:t>
            </a:r>
            <a:r>
              <a:rPr lang="en-US" dirty="0" err="1"/>
              <a:t>tesztelés</a:t>
            </a:r>
            <a:r>
              <a:rPr lang="en-US" dirty="0"/>
              <a:t> </a:t>
            </a:r>
            <a:r>
              <a:rPr lang="en-US" dirty="0" err="1"/>
              <a:t>folyamatos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folyik</a:t>
            </a:r>
            <a:r>
              <a:rPr lang="en-US" dirty="0"/>
              <a:t> a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dokumentálása</a:t>
            </a:r>
            <a:r>
              <a:rPr lang="en-US" dirty="0"/>
              <a:t> is.</a:t>
            </a:r>
            <a:r>
              <a:rPr lang="en-US" dirty="0" smtClean="0"/>
              <a:t/>
            </a:r>
            <a:br>
              <a:rPr lang="en-US" dirty="0" smtClean="0"/>
            </a:br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64047" y="92259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52.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45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02" y="894408"/>
            <a:ext cx="5412828" cy="382363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003482" y="220718"/>
            <a:ext cx="543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Evolúciós fejlesztési modell ábrája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5455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mbusz 1"/>
          <p:cNvSpPr/>
          <p:nvPr/>
        </p:nvSpPr>
        <p:spPr>
          <a:xfrm>
            <a:off x="2464676" y="375362"/>
            <a:ext cx="4214648" cy="4319752"/>
          </a:xfrm>
          <a:prstGeom prst="diamond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627397" y="2304405"/>
            <a:ext cx="38892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projekt pillanatnyi állapota</a:t>
            </a:r>
            <a:endParaRPr lang="hu-HU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490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0100" y="302374"/>
            <a:ext cx="6763800" cy="503099"/>
          </a:xfrm>
        </p:spPr>
        <p:txBody>
          <a:bodyPr/>
          <a:lstStyle/>
          <a:p>
            <a:r>
              <a:rPr lang="hu-HU" dirty="0" smtClean="0"/>
              <a:t>A programkód részben működőképes!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31844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55.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1026" y="1475715"/>
            <a:ext cx="63826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stíluslapok folyamatosan készülnek de még egyelőre nem a végleges verzió.</a:t>
            </a:r>
          </a:p>
          <a:p>
            <a:endParaRPr lang="hu-HU" dirty="0"/>
          </a:p>
          <a:p>
            <a:r>
              <a:rPr lang="hu-HU" dirty="0" smtClean="0"/>
              <a:t>A forráskód a github.com-</a:t>
            </a:r>
            <a:r>
              <a:rPr lang="hu-HU" dirty="0" err="1" smtClean="0"/>
              <a:t>on</a:t>
            </a:r>
            <a:r>
              <a:rPr lang="hu-HU" dirty="0" smtClean="0"/>
              <a:t> érhető el </a:t>
            </a:r>
            <a:r>
              <a:rPr lang="hu-HU" dirty="0"/>
              <a:t>: </a:t>
            </a:r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github.com/gtportal/w3suli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r>
              <a:rPr lang="hu-HU" dirty="0" smtClean="0"/>
              <a:t>A folyamatosan készülő mű az egressy.info </a:t>
            </a:r>
            <a:r>
              <a:rPr lang="hu-HU" dirty="0"/>
              <a:t>oldalán érhető el: </a:t>
            </a:r>
            <a:r>
              <a:rPr lang="hu-HU" dirty="0">
                <a:hlinkClick r:id="rId3"/>
              </a:rPr>
              <a:t>http://www.egressy.info</a:t>
            </a:r>
            <a:r>
              <a:rPr lang="hu-HU" dirty="0" smtClean="0">
                <a:hlinkClick r:id="rId3"/>
              </a:rPr>
              <a:t>/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6" y="2888466"/>
            <a:ext cx="2838018" cy="19023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75" y="2838672"/>
            <a:ext cx="2960825" cy="20019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190100" y="4809383"/>
            <a:ext cx="353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Helyi menü eltüntetésénél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41544" y="4840620"/>
            <a:ext cx="2458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Alap állapot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43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mbusz 5"/>
          <p:cNvSpPr/>
          <p:nvPr/>
        </p:nvSpPr>
        <p:spPr>
          <a:xfrm>
            <a:off x="2583455" y="539138"/>
            <a:ext cx="3977089" cy="4065224"/>
          </a:xfrm>
          <a:prstGeom prst="diamond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956012" y="2154152"/>
            <a:ext cx="323197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A projekt várható </a:t>
            </a:r>
            <a:b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</a:br>
            <a:r>
              <a:rPr lang="hu-H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eredményei</a:t>
            </a:r>
            <a:endParaRPr lang="hu-H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722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902775" y="302375"/>
            <a:ext cx="5718600" cy="1008632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blog-motor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iskolák</a:t>
            </a:r>
            <a:r>
              <a:rPr lang="en-US" dirty="0"/>
              <a:t> </a:t>
            </a:r>
            <a:r>
              <a:rPr lang="en-US" dirty="0" err="1"/>
              <a:t>igényeinek</a:t>
            </a:r>
            <a:r>
              <a:rPr lang="en-US" dirty="0"/>
              <a:t> </a:t>
            </a:r>
            <a:r>
              <a:rPr lang="en-US" dirty="0" err="1"/>
              <a:t>figyelembevételével</a:t>
            </a:r>
            <a:r>
              <a:rPr lang="en-US" dirty="0"/>
              <a:t> </a:t>
            </a:r>
            <a:r>
              <a:rPr lang="en-US" dirty="0" err="1"/>
              <a:t>készül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bárki</a:t>
            </a:r>
            <a:r>
              <a:rPr lang="en-US" dirty="0"/>
              <a:t> </a:t>
            </a:r>
            <a:r>
              <a:rPr lang="en-US" dirty="0" err="1"/>
              <a:t>szabadon</a:t>
            </a:r>
            <a:r>
              <a:rPr lang="en-US" dirty="0"/>
              <a:t> </a:t>
            </a:r>
            <a:r>
              <a:rPr lang="en-US" dirty="0" err="1"/>
              <a:t>használhatja</a:t>
            </a:r>
            <a:r>
              <a:rPr lang="en-US" dirty="0"/>
              <a:t>. 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</a:t>
            </a:r>
            <a:r>
              <a:rPr lang="en-US" dirty="0" err="1"/>
              <a:t>résztvevő</a:t>
            </a:r>
            <a:r>
              <a:rPr lang="en-US" dirty="0"/>
              <a:t> </a:t>
            </a:r>
            <a:r>
              <a:rPr lang="en-US" dirty="0" err="1"/>
              <a:t>tanulók</a:t>
            </a:r>
            <a:r>
              <a:rPr lang="en-US" dirty="0"/>
              <a:t> </a:t>
            </a:r>
            <a:r>
              <a:rPr lang="en-US" dirty="0" err="1"/>
              <a:t>kipróbálhatják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folyamatosan</a:t>
            </a:r>
            <a:r>
              <a:rPr lang="en-US" dirty="0"/>
              <a:t> </a:t>
            </a:r>
            <a:r>
              <a:rPr lang="en-US" dirty="0" err="1"/>
              <a:t>bővíthetik</a:t>
            </a:r>
            <a:r>
              <a:rPr lang="en-US" dirty="0"/>
              <a:t> a </a:t>
            </a:r>
            <a:r>
              <a:rPr lang="en-US" dirty="0" err="1"/>
              <a:t>tudásukat</a:t>
            </a:r>
            <a:r>
              <a:rPr lang="en-US" dirty="0"/>
              <a:t>. A </a:t>
            </a:r>
            <a:r>
              <a:rPr lang="en-US" dirty="0" err="1"/>
              <a:t>mű</a:t>
            </a:r>
            <a:r>
              <a:rPr lang="en-US" dirty="0"/>
              <a:t> </a:t>
            </a:r>
            <a:r>
              <a:rPr lang="en-US" dirty="0" err="1"/>
              <a:t>elkészítése</a:t>
            </a:r>
            <a:r>
              <a:rPr lang="en-US" dirty="0"/>
              <a:t> </a:t>
            </a:r>
            <a:r>
              <a:rPr lang="en-US" dirty="0" err="1"/>
              <a:t>során</a:t>
            </a:r>
            <a:r>
              <a:rPr lang="en-US" dirty="0"/>
              <a:t>, </a:t>
            </a:r>
            <a:r>
              <a:rPr lang="en-US" dirty="0" err="1"/>
              <a:t>megfelelő</a:t>
            </a:r>
            <a:r>
              <a:rPr lang="en-US" dirty="0"/>
              <a:t> </a:t>
            </a:r>
            <a:r>
              <a:rPr lang="en-US" dirty="0" err="1"/>
              <a:t>gyakorlatot</a:t>
            </a:r>
            <a:r>
              <a:rPr lang="en-US" dirty="0"/>
              <a:t> </a:t>
            </a:r>
            <a:r>
              <a:rPr lang="en-US" dirty="0" err="1"/>
              <a:t>szereznek</a:t>
            </a:r>
            <a:r>
              <a:rPr lang="en-US" dirty="0"/>
              <a:t> a </a:t>
            </a:r>
            <a:r>
              <a:rPr lang="en-US" dirty="0" err="1"/>
              <a:t>projektek</a:t>
            </a:r>
            <a:r>
              <a:rPr lang="en-US" dirty="0"/>
              <a:t> </a:t>
            </a:r>
            <a:r>
              <a:rPr lang="en-US" dirty="0" err="1"/>
              <a:t>megvalósításában</a:t>
            </a:r>
            <a:r>
              <a:rPr lang="en-US" dirty="0"/>
              <a:t>. </a:t>
            </a:r>
            <a:r>
              <a:rPr lang="en-US" dirty="0" err="1"/>
              <a:t>Későbbiekben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elkészült</a:t>
            </a:r>
            <a:r>
              <a:rPr lang="en-US" dirty="0"/>
              <a:t> </a:t>
            </a:r>
            <a:r>
              <a:rPr lang="en-US" dirty="0" err="1"/>
              <a:t>alkotást</a:t>
            </a:r>
            <a:r>
              <a:rPr lang="en-US" dirty="0"/>
              <a:t> </a:t>
            </a:r>
            <a:r>
              <a:rPr lang="en-US" dirty="0" err="1"/>
              <a:t>referenciaként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szakmai</a:t>
            </a:r>
            <a:r>
              <a:rPr lang="en-US" dirty="0"/>
              <a:t> </a:t>
            </a:r>
            <a:r>
              <a:rPr lang="en-US" dirty="0" err="1"/>
              <a:t>gyakorlatuk</a:t>
            </a:r>
            <a:r>
              <a:rPr lang="en-US" dirty="0"/>
              <a:t> </a:t>
            </a:r>
            <a:r>
              <a:rPr lang="en-US" dirty="0" err="1"/>
              <a:t>igazolására</a:t>
            </a:r>
            <a:r>
              <a:rPr lang="en-US" dirty="0"/>
              <a:t> </a:t>
            </a:r>
            <a:r>
              <a:rPr lang="en-US" dirty="0" err="1"/>
              <a:t>használhatják</a:t>
            </a:r>
            <a:r>
              <a:rPr lang="en-US" dirty="0"/>
              <a:t>.</a:t>
            </a:r>
            <a:endParaRPr lang="hu-HU" dirty="0"/>
          </a:p>
          <a:p>
            <a:pPr>
              <a:buNone/>
            </a:pP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20828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57.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36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hu-HU" dirty="0" smtClean="0"/>
              <a:t>Mi is igazából a projektünk célja? </a:t>
            </a:r>
            <a:endParaRPr lang="en"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2902775" y="903547"/>
            <a:ext cx="5718600" cy="312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indent="-285750"/>
            <a:r>
              <a:rPr lang="en-US" sz="1600" dirty="0"/>
              <a:t>A </a:t>
            </a:r>
            <a:r>
              <a:rPr lang="en-US" sz="1600" dirty="0" err="1"/>
              <a:t>projektünk</a:t>
            </a:r>
            <a:r>
              <a:rPr lang="en-US" sz="1600" dirty="0"/>
              <a:t> </a:t>
            </a:r>
            <a:r>
              <a:rPr lang="en-US" sz="1600" dirty="0" err="1"/>
              <a:t>célja</a:t>
            </a:r>
            <a:r>
              <a:rPr lang="en-US" sz="1600" dirty="0"/>
              <a:t>, </a:t>
            </a:r>
            <a:r>
              <a:rPr lang="en-US" sz="1600" dirty="0" err="1"/>
              <a:t>hogy</a:t>
            </a:r>
            <a:r>
              <a:rPr lang="en-US" sz="1600" dirty="0"/>
              <a:t> </a:t>
            </a:r>
            <a:r>
              <a:rPr lang="en-US" sz="1600" dirty="0" err="1"/>
              <a:t>egy</a:t>
            </a:r>
            <a:r>
              <a:rPr lang="en-US" sz="1600" dirty="0"/>
              <a:t> a Facebook-</a:t>
            </a:r>
            <a:r>
              <a:rPr lang="en-US" sz="1600" dirty="0" err="1"/>
              <a:t>hoz</a:t>
            </a:r>
            <a:r>
              <a:rPr lang="en-US" sz="1600" dirty="0"/>
              <a:t> </a:t>
            </a:r>
            <a:r>
              <a:rPr lang="en-US" sz="1600" dirty="0" err="1"/>
              <a:t>hasonló</a:t>
            </a:r>
            <a:r>
              <a:rPr lang="en-US" sz="1600" dirty="0"/>
              <a:t> blog-</a:t>
            </a:r>
            <a:r>
              <a:rPr lang="en-US" sz="1600" dirty="0" err="1"/>
              <a:t>motort</a:t>
            </a:r>
            <a:r>
              <a:rPr lang="en-US" sz="1600" dirty="0"/>
              <a:t> </a:t>
            </a:r>
            <a:r>
              <a:rPr lang="en-US" sz="1600" dirty="0" err="1"/>
              <a:t>készítsünk</a:t>
            </a:r>
            <a:r>
              <a:rPr lang="en-US" sz="1600" dirty="0"/>
              <a:t>, </a:t>
            </a:r>
            <a:r>
              <a:rPr lang="en-US" sz="1600" dirty="0" err="1"/>
              <a:t>amely</a:t>
            </a:r>
            <a:r>
              <a:rPr lang="en-US" sz="1600" dirty="0"/>
              <a:t> </a:t>
            </a:r>
            <a:r>
              <a:rPr lang="en-US" sz="1600" dirty="0" err="1"/>
              <a:t>iskolai</a:t>
            </a:r>
            <a:r>
              <a:rPr lang="en-US" sz="1600" dirty="0"/>
              <a:t> </a:t>
            </a:r>
            <a:r>
              <a:rPr lang="en-US" sz="1600" dirty="0" err="1"/>
              <a:t>honlap</a:t>
            </a:r>
            <a:r>
              <a:rPr lang="en-US" sz="1600" dirty="0"/>
              <a:t>(ok)</a:t>
            </a:r>
            <a:r>
              <a:rPr lang="en-US" sz="1600" dirty="0" err="1"/>
              <a:t>ba</a:t>
            </a:r>
            <a:r>
              <a:rPr lang="en-US" sz="1600" dirty="0"/>
              <a:t> is </a:t>
            </a:r>
            <a:r>
              <a:rPr lang="en-US" sz="1600" dirty="0" err="1"/>
              <a:t>beilleszthető</a:t>
            </a:r>
            <a:r>
              <a:rPr lang="en-US" sz="1600" dirty="0"/>
              <a:t>, </a:t>
            </a:r>
            <a:r>
              <a:rPr lang="en-US" sz="1600" dirty="0" err="1"/>
              <a:t>és</a:t>
            </a:r>
            <a:r>
              <a:rPr lang="en-US" sz="1600" dirty="0"/>
              <a:t> </a:t>
            </a:r>
            <a:r>
              <a:rPr lang="en-US" sz="1600" dirty="0" err="1"/>
              <a:t>lehetővé</a:t>
            </a:r>
            <a:r>
              <a:rPr lang="en-US" sz="1600" dirty="0"/>
              <a:t> </a:t>
            </a:r>
            <a:r>
              <a:rPr lang="en-US" sz="1600" dirty="0" err="1"/>
              <a:t>teszi</a:t>
            </a:r>
            <a:r>
              <a:rPr lang="en-US" sz="1600" dirty="0"/>
              <a:t> a </a:t>
            </a:r>
            <a:r>
              <a:rPr lang="en-US" sz="1600" dirty="0" err="1"/>
              <a:t>tanulók</a:t>
            </a:r>
            <a:r>
              <a:rPr lang="en-US" sz="1600" dirty="0"/>
              <a:t> </a:t>
            </a:r>
            <a:r>
              <a:rPr lang="en-US" sz="1600" dirty="0" err="1"/>
              <a:t>és</a:t>
            </a:r>
            <a:r>
              <a:rPr lang="en-US" sz="1600" dirty="0"/>
              <a:t> </a:t>
            </a:r>
            <a:r>
              <a:rPr lang="en-US" sz="1600" dirty="0" err="1"/>
              <a:t>tanárok</a:t>
            </a:r>
            <a:r>
              <a:rPr lang="en-US" sz="1600" dirty="0"/>
              <a:t> </a:t>
            </a:r>
            <a:r>
              <a:rPr lang="en-US" sz="1600" dirty="0" err="1"/>
              <a:t>munkájának</a:t>
            </a:r>
            <a:r>
              <a:rPr lang="en-US" sz="1600" dirty="0"/>
              <a:t> </a:t>
            </a:r>
            <a:r>
              <a:rPr lang="en-US" sz="1600" dirty="0" err="1"/>
              <a:t>és</a:t>
            </a:r>
            <a:r>
              <a:rPr lang="en-US" sz="1600" dirty="0"/>
              <a:t> a </a:t>
            </a:r>
            <a:r>
              <a:rPr lang="en-US" sz="1600" dirty="0" err="1"/>
              <a:t>pályázati</a:t>
            </a:r>
            <a:r>
              <a:rPr lang="en-US" sz="1600" dirty="0"/>
              <a:t> </a:t>
            </a:r>
            <a:r>
              <a:rPr lang="en-US" sz="1600" dirty="0" err="1"/>
              <a:t>programok</a:t>
            </a:r>
            <a:r>
              <a:rPr lang="en-US" sz="1600" dirty="0"/>
              <a:t> </a:t>
            </a:r>
            <a:r>
              <a:rPr lang="en-US" sz="1600" dirty="0" err="1"/>
              <a:t>nyilvános</a:t>
            </a:r>
            <a:r>
              <a:rPr lang="en-US" sz="1600" dirty="0"/>
              <a:t> </a:t>
            </a:r>
            <a:r>
              <a:rPr lang="en-US" sz="1600" dirty="0" err="1" smtClean="0"/>
              <a:t>dokumentálását</a:t>
            </a:r>
            <a:r>
              <a:rPr lang="hu-HU" sz="1600" dirty="0" smtClean="0"/>
              <a:t>.</a:t>
            </a:r>
            <a:br>
              <a:rPr lang="hu-HU" sz="1600" dirty="0" smtClean="0"/>
            </a:br>
            <a:endParaRPr lang="hu-HU" sz="1600" dirty="0" smtClean="0"/>
          </a:p>
          <a:p>
            <a:pPr marL="514350" indent="-285750"/>
            <a:r>
              <a:rPr lang="en-US" sz="2000" dirty="0" err="1" smtClean="0">
                <a:solidFill>
                  <a:srgbClr val="FF0000"/>
                </a:solidFill>
              </a:rPr>
              <a:t>Fontos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része</a:t>
            </a:r>
            <a:r>
              <a:rPr lang="en-US" sz="2000" dirty="0">
                <a:solidFill>
                  <a:srgbClr val="FF0000"/>
                </a:solidFill>
              </a:rPr>
              <a:t> a </a:t>
            </a:r>
            <a:r>
              <a:rPr lang="en-US" sz="2000" dirty="0" err="1">
                <a:solidFill>
                  <a:srgbClr val="FF0000"/>
                </a:solidFill>
              </a:rPr>
              <a:t>jogosultságkezelő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rendszer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r>
              <a:rPr lang="hu-HU" sz="2000" dirty="0" smtClean="0">
                <a:solidFill>
                  <a:srgbClr val="FF0000"/>
                </a:solidFill>
              </a:rPr>
              <a:t/>
            </a:r>
            <a:br>
              <a:rPr lang="hu-HU" sz="2000" dirty="0" smtClean="0">
                <a:solidFill>
                  <a:srgbClr val="FF0000"/>
                </a:solidFill>
              </a:rPr>
            </a:br>
            <a:endParaRPr lang="hu-HU" sz="2000" dirty="0" smtClean="0">
              <a:solidFill>
                <a:srgbClr val="FF0000"/>
              </a:solidFill>
            </a:endParaRPr>
          </a:p>
          <a:p>
            <a:pPr marL="514350" indent="-285750"/>
            <a:r>
              <a:rPr lang="en-US" sz="1600" dirty="0" err="1"/>
              <a:t>Egyes</a:t>
            </a:r>
            <a:r>
              <a:rPr lang="en-US" sz="1600" dirty="0"/>
              <a:t> </a:t>
            </a:r>
            <a:r>
              <a:rPr lang="en-US" sz="1600" dirty="0" err="1"/>
              <a:t>csoportok</a:t>
            </a:r>
            <a:r>
              <a:rPr lang="en-US" sz="1600" dirty="0"/>
              <a:t> </a:t>
            </a:r>
            <a:r>
              <a:rPr lang="en-US" sz="1600" dirty="0" err="1"/>
              <a:t>híreit</a:t>
            </a:r>
            <a:r>
              <a:rPr lang="en-US" sz="1600" dirty="0"/>
              <a:t> </a:t>
            </a:r>
            <a:r>
              <a:rPr lang="en-US" sz="1600" dirty="0" err="1"/>
              <a:t>csak</a:t>
            </a:r>
            <a:r>
              <a:rPr lang="en-US" sz="1600" dirty="0"/>
              <a:t> </a:t>
            </a:r>
            <a:r>
              <a:rPr lang="en-US" sz="1600" dirty="0" err="1"/>
              <a:t>kijelölt</a:t>
            </a:r>
            <a:r>
              <a:rPr lang="en-US" sz="1600" dirty="0"/>
              <a:t> </a:t>
            </a:r>
            <a:r>
              <a:rPr lang="en-US" sz="1600" dirty="0" err="1"/>
              <a:t>személyek</a:t>
            </a:r>
            <a:r>
              <a:rPr lang="hu-HU" sz="1600" dirty="0"/>
              <a:t> </a:t>
            </a:r>
            <a:r>
              <a:rPr lang="en-US" sz="1600" dirty="0" err="1"/>
              <a:t>tehetik</a:t>
            </a:r>
            <a:r>
              <a:rPr lang="en-US" sz="1600" dirty="0"/>
              <a:t> </a:t>
            </a:r>
            <a:r>
              <a:rPr lang="en-US" sz="1600" dirty="0" err="1"/>
              <a:t>nyilvánossá</a:t>
            </a:r>
            <a:r>
              <a:rPr lang="en-US" sz="1600" dirty="0"/>
              <a:t>, </a:t>
            </a:r>
            <a:r>
              <a:rPr lang="en-US" sz="1600" dirty="0" err="1"/>
              <a:t>így</a:t>
            </a:r>
            <a:r>
              <a:rPr lang="en-US" sz="1600" dirty="0"/>
              <a:t> </a:t>
            </a:r>
            <a:r>
              <a:rPr lang="en-US" sz="1600" dirty="0" err="1"/>
              <a:t>ki</a:t>
            </a:r>
            <a:r>
              <a:rPr lang="en-US" sz="1600" dirty="0"/>
              <a:t> </a:t>
            </a:r>
            <a:r>
              <a:rPr lang="en-US" sz="1600" dirty="0" err="1"/>
              <a:t>lehet</a:t>
            </a:r>
            <a:r>
              <a:rPr lang="en-US" sz="1600" dirty="0"/>
              <a:t> </a:t>
            </a:r>
            <a:r>
              <a:rPr lang="en-US" sz="1600" dirty="0" err="1"/>
              <a:t>küszöbölni</a:t>
            </a:r>
            <a:r>
              <a:rPr lang="en-US" sz="1600" dirty="0"/>
              <a:t> a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kívánt</a:t>
            </a:r>
            <a:r>
              <a:rPr lang="en-US" sz="1600" dirty="0"/>
              <a:t> </a:t>
            </a:r>
            <a:r>
              <a:rPr lang="en-US" sz="1600" dirty="0" err="1"/>
              <a:t>tartalmak</a:t>
            </a:r>
            <a:r>
              <a:rPr lang="en-US" sz="1600" dirty="0"/>
              <a:t> </a:t>
            </a:r>
            <a:r>
              <a:rPr lang="en-US" sz="1600" dirty="0" err="1"/>
              <a:t>megosztását</a:t>
            </a:r>
            <a:r>
              <a:rPr lang="en-US" sz="1600" dirty="0" smtClean="0"/>
              <a:t>.</a:t>
            </a:r>
            <a:r>
              <a:rPr lang="hu-HU" sz="1600" dirty="0" smtClean="0"/>
              <a:t/>
            </a:r>
            <a:br>
              <a:rPr lang="hu-HU" sz="1600" dirty="0" smtClean="0"/>
            </a:br>
            <a:endParaRPr lang="hu-HU" sz="1600" dirty="0" smtClean="0"/>
          </a:p>
          <a:p>
            <a:pPr marL="514350" indent="-285750"/>
            <a:r>
              <a:rPr lang="en-US" sz="1600" dirty="0" err="1"/>
              <a:t>Külön</a:t>
            </a:r>
            <a:r>
              <a:rPr lang="en-US" sz="1600" dirty="0"/>
              <a:t> </a:t>
            </a:r>
            <a:r>
              <a:rPr lang="en-US" sz="1600" dirty="0" err="1"/>
              <a:t>érdekes</a:t>
            </a:r>
            <a:r>
              <a:rPr lang="en-US" sz="1600" dirty="0"/>
              <a:t> </a:t>
            </a:r>
            <a:r>
              <a:rPr lang="en-US" sz="1600" dirty="0" err="1"/>
              <a:t>rész</a:t>
            </a:r>
            <a:r>
              <a:rPr lang="en-US" sz="1600" dirty="0"/>
              <a:t> a </a:t>
            </a:r>
            <a:r>
              <a:rPr lang="en-US" sz="1600" dirty="0" err="1"/>
              <a:t>projektnek</a:t>
            </a:r>
            <a:r>
              <a:rPr lang="en-US" sz="1600" dirty="0"/>
              <a:t>, </a:t>
            </a:r>
            <a:r>
              <a:rPr lang="en-US" sz="1600" dirty="0" err="1"/>
              <a:t>hogy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elkészült</a:t>
            </a:r>
            <a:r>
              <a:rPr lang="en-US" sz="1600" dirty="0"/>
              <a:t> </a:t>
            </a:r>
            <a:r>
              <a:rPr lang="en-US" sz="1600" dirty="0" err="1"/>
              <a:t>alkotás</a:t>
            </a:r>
            <a:r>
              <a:rPr lang="en-US" sz="1600" dirty="0"/>
              <a:t> </a:t>
            </a:r>
            <a:r>
              <a:rPr lang="en-US" sz="1600" dirty="0" err="1"/>
              <a:t>nyílt</a:t>
            </a:r>
            <a:r>
              <a:rPr lang="en-US" sz="1600" dirty="0"/>
              <a:t> </a:t>
            </a:r>
            <a:r>
              <a:rPr lang="en-US" sz="1600" dirty="0" err="1"/>
              <a:t>forráskódú</a:t>
            </a:r>
            <a:r>
              <a:rPr lang="en-US" sz="1600" dirty="0"/>
              <a:t>, </a:t>
            </a:r>
            <a:r>
              <a:rPr lang="en-US" sz="1600" dirty="0" err="1"/>
              <a:t>és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interneten</a:t>
            </a:r>
            <a:r>
              <a:rPr lang="en-US" sz="1600" dirty="0"/>
              <a:t> </a:t>
            </a:r>
            <a:r>
              <a:rPr lang="en-US" sz="1600" dirty="0" err="1"/>
              <a:t>bárki</a:t>
            </a:r>
            <a:r>
              <a:rPr lang="en-US" sz="1600" dirty="0"/>
              <a:t> </a:t>
            </a:r>
            <a:r>
              <a:rPr lang="en-US" sz="1600" dirty="0" err="1"/>
              <a:t>számára</a:t>
            </a:r>
            <a:r>
              <a:rPr lang="en-US" sz="1600" dirty="0"/>
              <a:t> </a:t>
            </a:r>
            <a:r>
              <a:rPr lang="en-US" sz="1600" dirty="0" err="1"/>
              <a:t>szabadon</a:t>
            </a:r>
            <a:r>
              <a:rPr lang="en-US" sz="1600" dirty="0"/>
              <a:t> </a:t>
            </a:r>
            <a:r>
              <a:rPr lang="en-US" sz="1600" dirty="0" err="1"/>
              <a:t>hozzáférhető</a:t>
            </a:r>
            <a:r>
              <a:rPr lang="en-US" sz="1600" dirty="0"/>
              <a:t> </a:t>
            </a:r>
            <a:r>
              <a:rPr lang="en-US" sz="1600" dirty="0" err="1"/>
              <a:t>és</a:t>
            </a:r>
            <a:r>
              <a:rPr lang="en-US" sz="1600" dirty="0"/>
              <a:t> </a:t>
            </a:r>
            <a:r>
              <a:rPr lang="en-US" sz="1600" dirty="0" err="1"/>
              <a:t>használható</a:t>
            </a:r>
            <a:r>
              <a:rPr lang="en-US" sz="1600" dirty="0"/>
              <a:t>.</a:t>
            </a:r>
            <a:r>
              <a:rPr lang="hu-HU" sz="2000" dirty="0"/>
              <a:t/>
            </a:r>
            <a:br>
              <a:rPr lang="hu-HU" sz="2000" dirty="0"/>
            </a:br>
            <a:endParaRPr lang="hu-HU" sz="2000" dirty="0"/>
          </a:p>
          <a:p>
            <a:pPr marL="514350" indent="-285750"/>
            <a:endParaRPr lang="hu-HU" sz="2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hu-HU" sz="1600" dirty="0" smtClean="0">
                <a:solidFill>
                  <a:srgbClr val="FF0000"/>
                </a:solidFill>
              </a:rPr>
              <a:t/>
            </a:r>
            <a:br>
              <a:rPr lang="hu-HU" sz="1600" dirty="0" smtClean="0">
                <a:solidFill>
                  <a:srgbClr val="FF0000"/>
                </a:solidFill>
              </a:rPr>
            </a:br>
            <a:endParaRPr lang="hu-HU" sz="1600" dirty="0" smtClean="0">
              <a:solidFill>
                <a:srgbClr val="FF0000"/>
              </a:solidFill>
            </a:endParaRPr>
          </a:p>
          <a:p>
            <a:pPr>
              <a:buClr>
                <a:schemeClr val="dk1"/>
              </a:buClr>
              <a:buSzPct val="45833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80139" y="92259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4.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0" y="92259"/>
            <a:ext cx="1222872" cy="1020445"/>
          </a:xfrm>
          <a:prstGeom prst="ellipse">
            <a:avLst/>
          </a:prstGeom>
          <a:solidFill>
            <a:schemeClr val="lt1">
              <a:alpha val="0"/>
            </a:schemeClr>
          </a:solidFill>
          <a:ln w="25400" cap="rnd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400" dirty="0" smtClean="0"/>
              <a:t>A projekthez felhasznált források</a:t>
            </a:r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 smtClean="0"/>
              <a:t>Az UML nyelv használat című könyv</a:t>
            </a:r>
            <a:br>
              <a:rPr lang="hu-HU" dirty="0" smtClean="0"/>
            </a:b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Webfejlesztesz.gtportal.eu weboldal</a:t>
            </a:r>
            <a:br>
              <a:rPr lang="hu-HU" dirty="0" smtClean="0"/>
            </a:b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Github.com/w3suli oldal</a:t>
            </a:r>
            <a:br>
              <a:rPr lang="hu-HU" dirty="0" smtClean="0"/>
            </a:br>
            <a:endParaRPr lang="hu-HU" dirty="0" smtClean="0"/>
          </a:p>
          <a:p>
            <a:pPr marL="342900" indent="-342900">
              <a:buFontTx/>
              <a:buChar char="-"/>
            </a:pPr>
            <a:r>
              <a:rPr lang="hu-HU" dirty="0" smtClean="0"/>
              <a:t>Wikipédia.hu weboldal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09634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58.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9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projekt megvalósításának támogatói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902775" y="1267737"/>
            <a:ext cx="5718600" cy="3125100"/>
          </a:xfrm>
        </p:spPr>
        <p:txBody>
          <a:bodyPr/>
          <a:lstStyle/>
          <a:p>
            <a:pPr>
              <a:buNone/>
            </a:pPr>
            <a:r>
              <a:rPr lang="hu-HU" dirty="0" smtClean="0"/>
              <a:t>A projekt az Egressy Gábor Két Tanítási Nyelvű Szakközépiskola  pályázati programja keretében valósul meg.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u="sng" dirty="0" smtClean="0"/>
              <a:t>Támogatók: </a:t>
            </a:r>
            <a:endParaRPr lang="hu-HU" u="sng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54" y="3394841"/>
            <a:ext cx="3183670" cy="64994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45" y="2704008"/>
            <a:ext cx="2476289" cy="16888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97" y="4044784"/>
            <a:ext cx="2258191" cy="952792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51675" y="92259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59.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3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418641"/>
            <a:ext cx="9144000" cy="1608462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237594" y="761207"/>
            <a:ext cx="6668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Garamond Pro Bold" panose="02020702060506020403" pitchFamily="18" charset="-18"/>
              </a:rPr>
              <a:t>Köszönöm a figyelmet!</a:t>
            </a:r>
            <a:endParaRPr lang="hu-H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Garamond Pro Bold" panose="02020702060506020403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094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yamatábra: Adatok 5"/>
          <p:cNvSpPr/>
          <p:nvPr/>
        </p:nvSpPr>
        <p:spPr>
          <a:xfrm>
            <a:off x="2952521" y="0"/>
            <a:ext cx="4284200" cy="5143500"/>
          </a:xfrm>
          <a:prstGeom prst="flowChartInputOutpu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304380" y="1795750"/>
            <a:ext cx="3360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Nyílt </a:t>
            </a:r>
            <a:r>
              <a:rPr lang="hu-HU" sz="4400" dirty="0" err="1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forráskodú</a:t>
            </a:r>
            <a:r>
              <a:rPr lang="hu-HU" sz="4400" dirty="0" smtClean="0">
                <a:solidFill>
                  <a:schemeClr val="bg1"/>
                </a:solidFill>
                <a:latin typeface="Adobe Garamond Pro Bold" panose="02020702060506020403" pitchFamily="18" charset="-18"/>
              </a:rPr>
              <a:t> szoftverek</a:t>
            </a:r>
            <a:endParaRPr lang="hu-HU" sz="4400" dirty="0">
              <a:solidFill>
                <a:schemeClr val="bg1"/>
              </a:solidFill>
              <a:latin typeface="Adobe Garamond Pro Bold" panose="02020702060506020403" pitchFamily="18" charset="-18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322" y="654832"/>
            <a:ext cx="857930" cy="9047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err="1"/>
              <a:t>Projektünk</a:t>
            </a:r>
            <a:r>
              <a:rPr lang="en-US" dirty="0"/>
              <a:t> GNU General Public License v3 </a:t>
            </a:r>
            <a:r>
              <a:rPr lang="en-US" dirty="0" err="1"/>
              <a:t>alatt</a:t>
            </a:r>
            <a:r>
              <a:rPr lang="en-US" dirty="0"/>
              <a:t> </a:t>
            </a:r>
            <a:r>
              <a:rPr lang="en-US" dirty="0" err="1"/>
              <a:t>érhető</a:t>
            </a:r>
            <a:r>
              <a:rPr lang="en-US" dirty="0"/>
              <a:t> el. </a:t>
            </a:r>
            <a:r>
              <a:rPr lang="en-US" dirty="0" err="1"/>
              <a:t>Szabadon</a:t>
            </a:r>
            <a:r>
              <a:rPr lang="en-US" dirty="0"/>
              <a:t> </a:t>
            </a:r>
            <a:r>
              <a:rPr lang="en-US" dirty="0" err="1"/>
              <a:t>használható</a:t>
            </a:r>
            <a:r>
              <a:rPr lang="en-US" dirty="0"/>
              <a:t>, </a:t>
            </a:r>
            <a:r>
              <a:rPr lang="en-US" dirty="0" err="1"/>
              <a:t>módosítható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tovább</a:t>
            </a:r>
            <a:r>
              <a:rPr lang="en-US" dirty="0"/>
              <a:t> is </a:t>
            </a:r>
            <a:r>
              <a:rPr lang="en-US" dirty="0" err="1"/>
              <a:t>adható</a:t>
            </a:r>
            <a:r>
              <a:rPr lang="en-US" dirty="0"/>
              <a:t>.</a:t>
            </a:r>
            <a:endParaRPr lang="hu-HU"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A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</a:t>
            </a:r>
            <a:r>
              <a:rPr lang="en-US" dirty="0" err="1"/>
              <a:t>projektek</a:t>
            </a:r>
            <a:r>
              <a:rPr lang="en-US" dirty="0"/>
              <a:t> </a:t>
            </a:r>
            <a:r>
              <a:rPr lang="en-US" dirty="0" err="1"/>
              <a:t>lényege,hogy</a:t>
            </a:r>
            <a:r>
              <a:rPr lang="en-US" dirty="0"/>
              <a:t> a </a:t>
            </a:r>
            <a:r>
              <a:rPr lang="en-US" dirty="0" err="1"/>
              <a:t>fejlesztők</a:t>
            </a:r>
            <a:r>
              <a:rPr lang="en-US" dirty="0"/>
              <a:t> </a:t>
            </a:r>
            <a:r>
              <a:rPr lang="en-US" dirty="0" err="1"/>
              <a:t>köre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korlátozott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rengeteg</a:t>
            </a:r>
            <a:r>
              <a:rPr lang="en-US" dirty="0"/>
              <a:t> </a:t>
            </a:r>
            <a:r>
              <a:rPr lang="en-US" dirty="0" err="1"/>
              <a:t>lehetőség</a:t>
            </a:r>
            <a:r>
              <a:rPr lang="en-US" dirty="0"/>
              <a:t> </a:t>
            </a:r>
            <a:r>
              <a:rPr lang="en-US" dirty="0" err="1"/>
              <a:t>nyílik</a:t>
            </a:r>
            <a:r>
              <a:rPr lang="en-US" dirty="0"/>
              <a:t> a </a:t>
            </a:r>
            <a:r>
              <a:rPr lang="en-US" dirty="0" err="1"/>
              <a:t>frissítésre</a:t>
            </a:r>
            <a:r>
              <a:rPr lang="en-US" dirty="0"/>
              <a:t> </a:t>
            </a:r>
            <a:r>
              <a:rPr lang="en-US" dirty="0" err="1"/>
              <a:t>esetleg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újabb</a:t>
            </a:r>
            <a:r>
              <a:rPr lang="en-US" dirty="0"/>
              <a:t> </a:t>
            </a:r>
            <a:r>
              <a:rPr lang="en-US" dirty="0" err="1"/>
              <a:t>ötletek</a:t>
            </a:r>
            <a:r>
              <a:rPr lang="en-US" dirty="0"/>
              <a:t> </a:t>
            </a:r>
            <a:r>
              <a:rPr lang="en-US" dirty="0" err="1"/>
              <a:t>megvalósítása</a:t>
            </a:r>
            <a:r>
              <a:rPr lang="en-US" dirty="0"/>
              <a:t> </a:t>
            </a:r>
            <a:r>
              <a:rPr lang="en-US" dirty="0" err="1"/>
              <a:t>érdekében</a:t>
            </a:r>
            <a:r>
              <a:rPr lang="en-US" dirty="0"/>
              <a:t>.</a:t>
            </a:r>
            <a:endParaRPr lang="hu-HU" dirty="0"/>
          </a:p>
          <a:p>
            <a:pPr>
              <a:buNone/>
            </a:pPr>
            <a:endParaRPr lang="hu-HU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7" name="Shape 157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"</a:t>
            </a:r>
            <a:r>
              <a:rPr lang="en-US" dirty="0" err="1"/>
              <a:t>Szabadság</a:t>
            </a:r>
            <a:r>
              <a:rPr lang="en-US" dirty="0"/>
              <a:t>": a </a:t>
            </a:r>
            <a:r>
              <a:rPr lang="en-US" dirty="0" err="1"/>
              <a:t>szoftver</a:t>
            </a:r>
            <a:r>
              <a:rPr lang="en-US" dirty="0"/>
              <a:t> </a:t>
            </a:r>
            <a:r>
              <a:rPr lang="en-US" dirty="0" err="1"/>
              <a:t>beszerzése</a:t>
            </a:r>
            <a:r>
              <a:rPr lang="en-US" dirty="0"/>
              <a:t> </a:t>
            </a:r>
            <a:r>
              <a:rPr lang="en-US" dirty="0" err="1"/>
              <a:t>utána</a:t>
            </a:r>
            <a:r>
              <a:rPr lang="en-US" dirty="0"/>
              <a:t> </a:t>
            </a:r>
            <a:r>
              <a:rPr lang="en-US" dirty="0" err="1"/>
              <a:t>annyiszor</a:t>
            </a:r>
            <a:r>
              <a:rPr lang="en-US" dirty="0"/>
              <a:t> </a:t>
            </a:r>
            <a:r>
              <a:rPr lang="en-US" dirty="0" err="1"/>
              <a:t>telepítjük</a:t>
            </a:r>
            <a:r>
              <a:rPr lang="en-US" dirty="0"/>
              <a:t> </a:t>
            </a:r>
            <a:r>
              <a:rPr lang="en-US" dirty="0" err="1"/>
              <a:t>ahányszor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akarjuk</a:t>
            </a:r>
            <a:r>
              <a:rPr lang="en-US" dirty="0"/>
              <a:t>, </a:t>
            </a:r>
            <a:r>
              <a:rPr lang="en-US" dirty="0" err="1"/>
              <a:t>szabad</a:t>
            </a:r>
            <a:r>
              <a:rPr lang="en-US" dirty="0"/>
              <a:t> a </a:t>
            </a:r>
            <a:r>
              <a:rPr lang="en-US" dirty="0" err="1"/>
              <a:t>másolatok</a:t>
            </a:r>
            <a:r>
              <a:rPr lang="en-US" dirty="0"/>
              <a:t> </a:t>
            </a:r>
            <a:r>
              <a:rPr lang="en-US" dirty="0" err="1"/>
              <a:t>készítése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továbbfejlesztés</a:t>
            </a:r>
            <a:r>
              <a:rPr lang="en-US" dirty="0"/>
              <a:t> is.</a:t>
            </a:r>
            <a:endParaRPr lang="hu-HU" dirty="0"/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sp>
        <p:nvSpPr>
          <p:cNvPr id="3" name="Téglalap 2"/>
          <p:cNvSpPr/>
          <p:nvPr/>
        </p:nvSpPr>
        <p:spPr>
          <a:xfrm>
            <a:off x="225054" y="92259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6.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megvalósításához</a:t>
            </a:r>
            <a:r>
              <a:rPr lang="en-US" dirty="0"/>
              <a:t> </a:t>
            </a:r>
            <a:r>
              <a:rPr lang="en-US" dirty="0" err="1"/>
              <a:t>magunk</a:t>
            </a:r>
            <a:r>
              <a:rPr lang="en-US" dirty="0"/>
              <a:t> is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szoftvereket</a:t>
            </a:r>
            <a:r>
              <a:rPr lang="en-US" dirty="0"/>
              <a:t> </a:t>
            </a:r>
            <a:r>
              <a:rPr lang="en-US" dirty="0" err="1"/>
              <a:t>használunk</a:t>
            </a:r>
            <a:r>
              <a:rPr lang="en-US" dirty="0"/>
              <a:t> PHP,  </a:t>
            </a:r>
            <a:r>
              <a:rPr lang="en-US" dirty="0" err="1"/>
              <a:t>Mysql</a:t>
            </a:r>
            <a:r>
              <a:rPr lang="en-US" dirty="0"/>
              <a:t>, </a:t>
            </a:r>
            <a:r>
              <a:rPr lang="en-US" dirty="0" err="1"/>
              <a:t>Netbeans</a:t>
            </a:r>
            <a:r>
              <a:rPr lang="en-US" dirty="0"/>
              <a:t>, </a:t>
            </a:r>
            <a:r>
              <a:rPr lang="en-US" dirty="0" err="1"/>
              <a:t>Dia</a:t>
            </a:r>
            <a:r>
              <a:rPr lang="en-US" dirty="0"/>
              <a:t>, GIMP, Linux....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 </a:t>
            </a:r>
            <a:r>
              <a:rPr lang="en-US" dirty="0" err="1"/>
              <a:t>kódunkat</a:t>
            </a:r>
            <a:r>
              <a:rPr lang="en-US" dirty="0"/>
              <a:t>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forráskódú</a:t>
            </a:r>
            <a:r>
              <a:rPr lang="en-US" dirty="0"/>
              <a:t> </a:t>
            </a:r>
            <a:r>
              <a:rPr lang="en-US" dirty="0" err="1"/>
              <a:t>szoftverek</a:t>
            </a:r>
            <a:r>
              <a:rPr lang="en-US" dirty="0"/>
              <a:t> </a:t>
            </a:r>
            <a:r>
              <a:rPr lang="en-US" dirty="0" err="1"/>
              <a:t>szabad</a:t>
            </a:r>
            <a:r>
              <a:rPr lang="en-US" dirty="0"/>
              <a:t> </a:t>
            </a:r>
            <a:r>
              <a:rPr lang="en-US" dirty="0" err="1"/>
              <a:t>fejlesztésére</a:t>
            </a:r>
            <a:r>
              <a:rPr lang="en-US" dirty="0"/>
              <a:t> </a:t>
            </a:r>
            <a:r>
              <a:rPr lang="en-US" dirty="0" err="1"/>
              <a:t>használható</a:t>
            </a:r>
            <a:r>
              <a:rPr lang="en-US" dirty="0"/>
              <a:t> Github.com </a:t>
            </a:r>
            <a:r>
              <a:rPr lang="en-US" dirty="0" err="1"/>
              <a:t>webhelyen</a:t>
            </a:r>
            <a:r>
              <a:rPr lang="en-US" dirty="0"/>
              <a:t> </a:t>
            </a:r>
            <a:r>
              <a:rPr lang="en-US" dirty="0" err="1"/>
              <a:t>tesszük</a:t>
            </a:r>
            <a:r>
              <a:rPr lang="en-US" dirty="0"/>
              <a:t> </a:t>
            </a:r>
            <a:r>
              <a:rPr lang="en-US" dirty="0" err="1"/>
              <a:t>közzé</a:t>
            </a:r>
            <a:r>
              <a:rPr lang="en-US" dirty="0" smtClean="0"/>
              <a:t>.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587" y="3678642"/>
            <a:ext cx="2491810" cy="6509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62" y="1655972"/>
            <a:ext cx="1598823" cy="159882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19" y="3511704"/>
            <a:ext cx="2261156" cy="984859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25053" y="92259"/>
            <a:ext cx="761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0" cap="none" spc="0" dirty="0" smtClean="0">
                <a:ln w="0"/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7.</a:t>
            </a:r>
            <a:endParaRPr lang="hu-HU" sz="5400" b="0" cap="none" spc="0" dirty="0">
              <a:ln w="0"/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8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1492</Words>
  <Application>Microsoft Office PowerPoint</Application>
  <PresentationFormat>Diavetítés a képernyőre (16:9 oldalarány)</PresentationFormat>
  <Paragraphs>208</Paragraphs>
  <Slides>62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71" baseType="lpstr">
      <vt:lpstr>Adobe Garamond Pro Bold</vt:lpstr>
      <vt:lpstr>Arial</vt:lpstr>
      <vt:lpstr>Calibri</vt:lpstr>
      <vt:lpstr>DejaVu Sans</vt:lpstr>
      <vt:lpstr>Georgia</vt:lpstr>
      <vt:lpstr>helvetica</vt:lpstr>
      <vt:lpstr>Liberation Serif</vt:lpstr>
      <vt:lpstr>Muli</vt:lpstr>
      <vt:lpstr>Banquo template</vt:lpstr>
      <vt:lpstr>Egressy projekt  Előadó:  Beschenbacher Kornél</vt:lpstr>
      <vt:lpstr>PowerPoint-bemutató</vt:lpstr>
      <vt:lpstr>PowerPoint-bemutató</vt:lpstr>
      <vt:lpstr>Az internet igazán sok lehetőséget biztosít  egy adott iskola életének bemutatására. </vt:lpstr>
      <vt:lpstr>PowerPoint-bemutató</vt:lpstr>
      <vt:lpstr>Mi is igazából a projektünk célja? </vt:lpstr>
      <vt:lpstr>PowerPoint-bemutató</vt:lpstr>
      <vt:lpstr>Projektünk GNU General Public License v3 alatt érhető el. Szabadon használható, módosítható és tovább is adható.</vt:lpstr>
      <vt:lpstr>A projekt megvalósításához magunk is szabad szoftvereket használunk PHP,  Mysql, Netbeans, Dia, GIMP, Linux.... </vt:lpstr>
      <vt:lpstr>PowerPoint-bemutató</vt:lpstr>
      <vt:lpstr>Használt nyelvek:</vt:lpstr>
      <vt:lpstr>PowerPoint-bemutató</vt:lpstr>
      <vt:lpstr>A HTML egy igen fontos lépése a projektünknek. Ez adja az egész keretet és vázlatot a munkához. Minden erre a kódra épül.</vt:lpstr>
      <vt:lpstr>PowerPoint-bemutató</vt:lpstr>
      <vt:lpstr>Mit csinálhatunk a CSS kóddal? Mire is jó valójában?</vt:lpstr>
      <vt:lpstr>PowerPoint-bemutató</vt:lpstr>
      <vt:lpstr>A PHP általános szerveroldali scriptnyelv dinamikus weblapok készítéséhez. </vt:lpstr>
      <vt:lpstr>Többen dolgoznak együtt így különösen fontos, hogy mindig átlátható kódot készítsünk.</vt:lpstr>
      <vt:lpstr>PowerPoint-bemutató</vt:lpstr>
      <vt:lpstr>A MySQL egy többfelhasználós, többszálú, SQL-alapú relációs adatbázis-kezelő szerver. </vt:lpstr>
      <vt:lpstr>A MySql adatbázis könnyen és egyszerűen kezelhető PHP fügvényekkel. A MySQL adatbázisok adminisztrációjára a phpMyAdmint  használjuk. </vt:lpstr>
      <vt:lpstr>PowerPoint-bemutató</vt:lpstr>
      <vt:lpstr>Miért jó a Github?</vt:lpstr>
      <vt:lpstr>Mire kell figyelnünk? A Github valóban jó számunkra? </vt:lpstr>
      <vt:lpstr>PowerPoint-bemutató</vt:lpstr>
      <vt:lpstr>Az Apache HTTP Server (röviden Apache) nyílt forráskódú webkiszolgáló alkalmazás, szabad szoftver, mely kulcsfontosságú szerepet játszott a World Wide Web elterjedésében. </vt:lpstr>
      <vt:lpstr>A webalkalmazásokat készítő szoftverfejlesztők is gyakran használnak a személyi számítógépükön telepített Apache webszervert a fejlesztett kód tesztelésére. </vt:lpstr>
      <vt:lpstr>PowerPoint-bemutató</vt:lpstr>
      <vt:lpstr>Az UML egy egységes modellező nyelv. Egy szoftver megalapozott kidolgozásának elkészítési folyamatát szolgálja. </vt:lpstr>
      <vt:lpstr>PowerPoint-bemutató</vt:lpstr>
      <vt:lpstr>PowerPoint-bemutató</vt:lpstr>
      <vt:lpstr>PowerPoint-bemutató</vt:lpstr>
      <vt:lpstr>PowerPoint-bemutató</vt:lpstr>
      <vt:lpstr>PowerPoint-bemutató</vt:lpstr>
      <vt:lpstr>Egy weboldal legfőbb célja, hogy hasznos és átlátható legyen.</vt:lpstr>
      <vt:lpstr>Számítógépes ábrázolás</vt:lpstr>
      <vt:lpstr>PowerPoint-bemutató</vt:lpstr>
      <vt:lpstr>Miért van szükség a helyi menü elrejtésére? </vt:lpstr>
      <vt:lpstr>Menüsor elrejtése</vt:lpstr>
      <vt:lpstr>Menüsor elrejtése 2.</vt:lpstr>
      <vt:lpstr>PowerPoint-bemutató</vt:lpstr>
      <vt:lpstr>Mobilon való megjelenítés ábrázolása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Itt szeretném bemutatni csapatunk összes tagját!</vt:lpstr>
      <vt:lpstr>PowerPoint-bemutató</vt:lpstr>
      <vt:lpstr>Evolúciós “inkrementális” modellt használjuk. Miért is használunk evolúciós modellt? </vt:lpstr>
      <vt:lpstr>PowerPoint-bemutató</vt:lpstr>
      <vt:lpstr>Párhuzamosan fejlesztünk </vt:lpstr>
      <vt:lpstr>PowerPoint-bemutató</vt:lpstr>
      <vt:lpstr>PowerPoint-bemutató</vt:lpstr>
      <vt:lpstr>A programkód részben működőképes! </vt:lpstr>
      <vt:lpstr>PowerPoint-bemutató</vt:lpstr>
      <vt:lpstr>A nyílt forráskódú blog-motor az iskolák igényeinek figyelembevételével készül, és bárki szabadon használhatja. </vt:lpstr>
      <vt:lpstr>A projekthez felhasznált források</vt:lpstr>
      <vt:lpstr>A projekt megvalósításának támogatói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Egressy projekt  Előadó:  Beschenbacher Kornél</dc:title>
  <dc:creator>PC</dc:creator>
  <cp:lastModifiedBy>PC</cp:lastModifiedBy>
  <cp:revision>52</cp:revision>
  <dcterms:modified xsi:type="dcterms:W3CDTF">2016-02-04T07:25:33Z</dcterms:modified>
</cp:coreProperties>
</file>